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5"/>
  </p:notesMasterIdLst>
  <p:sldIdLst>
    <p:sldId id="256" r:id="rId2"/>
    <p:sldId id="282" r:id="rId3"/>
    <p:sldId id="281" r:id="rId4"/>
    <p:sldId id="283" r:id="rId5"/>
    <p:sldId id="284" r:id="rId6"/>
    <p:sldId id="288" r:id="rId7"/>
    <p:sldId id="285" r:id="rId8"/>
    <p:sldId id="289" r:id="rId9"/>
    <p:sldId id="290" r:id="rId10"/>
    <p:sldId id="292" r:id="rId11"/>
    <p:sldId id="291" r:id="rId12"/>
    <p:sldId id="293" r:id="rId13"/>
    <p:sldId id="280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FFFF"/>
    <a:srgbClr val="000000"/>
    <a:srgbClr val="3A3A3A"/>
    <a:srgbClr val="1D1D1D"/>
    <a:srgbClr val="DDD9C3"/>
    <a:srgbClr val="2D63A2"/>
    <a:srgbClr val="6C9CD6"/>
    <a:srgbClr val="20408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3" autoAdjust="0"/>
    <p:restoredTop sz="87912" autoAdjust="0"/>
  </p:normalViewPr>
  <p:slideViewPr>
    <p:cSldViewPr>
      <p:cViewPr varScale="1">
        <p:scale>
          <a:sx n="112" d="100"/>
          <a:sy n="112" d="100"/>
        </p:scale>
        <p:origin x="1428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840A9C-EE9C-4736-B168-E8CF2D6C4295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BFCF0A-7D43-4AFB-9D88-0717C32935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410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BFCF0A-7D43-4AFB-9D88-0717C32935A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4360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pic>
        <p:nvPicPr>
          <p:cNvPr id="7" name="Picture 14" descr="ut_pp3_eng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2" y="0"/>
            <a:ext cx="4431529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11"/>
          <p:cNvSpPr>
            <a:spLocks noChangeArrowheads="1"/>
          </p:cNvSpPr>
          <p:nvPr userDrawn="1"/>
        </p:nvSpPr>
        <p:spPr bwMode="auto">
          <a:xfrm>
            <a:off x="4431530" y="0"/>
            <a:ext cx="4780709" cy="685800"/>
          </a:xfrm>
          <a:prstGeom prst="rect">
            <a:avLst/>
          </a:prstGeom>
          <a:gradFill rotWithShape="1">
            <a:gsLst>
              <a:gs pos="9000">
                <a:schemeClr val="bg1"/>
              </a:gs>
              <a:gs pos="54000">
                <a:srgbClr val="6C9CD6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Line below header"/>
          <p:cNvSpPr>
            <a:spLocks noChangeShapeType="1"/>
          </p:cNvSpPr>
          <p:nvPr userDrawn="1"/>
        </p:nvSpPr>
        <p:spPr bwMode="auto">
          <a:xfrm>
            <a:off x="0" y="685800"/>
            <a:ext cx="91614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5334000" y="6553200"/>
            <a:ext cx="3810000" cy="304800"/>
          </a:xfrm>
        </p:spPr>
        <p:txBody>
          <a:bodyPr>
            <a:noAutofit/>
          </a:bodyPr>
          <a:lstStyle>
            <a:lvl1pPr marL="0" indent="0" algn="r">
              <a:buNone/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 smtClean="0"/>
              <a:t>Event name</a:t>
            </a:r>
          </a:p>
        </p:txBody>
      </p:sp>
    </p:spTree>
    <p:extLst>
      <p:ext uri="{BB962C8B-B14F-4D97-AF65-F5344CB8AC3E}">
        <p14:creationId xmlns:p14="http://schemas.microsoft.com/office/powerpoint/2010/main" val="34015894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Computationally binding commitments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6DF15-2C46-4BBF-BDB9-21543D03269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Line below title"/>
          <p:cNvSpPr>
            <a:spLocks noChangeShapeType="1"/>
          </p:cNvSpPr>
          <p:nvPr userDrawn="1"/>
        </p:nvSpPr>
        <p:spPr bwMode="auto">
          <a:xfrm>
            <a:off x="533400" y="1219200"/>
            <a:ext cx="8083550" cy="0"/>
          </a:xfrm>
          <a:prstGeom prst="line">
            <a:avLst/>
          </a:prstGeom>
          <a:noFill/>
          <a:ln w="25400">
            <a:solidFill>
              <a:srgbClr val="6C9CD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4688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Computationally binding commitments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6DF15-2C46-4BBF-BDB9-21543D0326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4241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Computationally binding commitments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6DF15-2C46-4BBF-BDB9-21543D03269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Line below title"/>
          <p:cNvSpPr>
            <a:spLocks noChangeShapeType="1"/>
          </p:cNvSpPr>
          <p:nvPr userDrawn="1"/>
        </p:nvSpPr>
        <p:spPr bwMode="auto">
          <a:xfrm>
            <a:off x="533400" y="1219200"/>
            <a:ext cx="8083550" cy="0"/>
          </a:xfrm>
          <a:prstGeom prst="line">
            <a:avLst/>
          </a:prstGeom>
          <a:noFill/>
          <a:ln w="25400">
            <a:solidFill>
              <a:srgbClr val="6C9CD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9571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Computationally binding commitments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6DF15-2C46-4BBF-BDB9-21543D0326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5426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Computationally binding commitments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6DF15-2C46-4BBF-BDB9-21543D03269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Line below title"/>
          <p:cNvSpPr>
            <a:spLocks noChangeShapeType="1"/>
          </p:cNvSpPr>
          <p:nvPr userDrawn="1"/>
        </p:nvSpPr>
        <p:spPr bwMode="auto">
          <a:xfrm>
            <a:off x="533400" y="1219200"/>
            <a:ext cx="8083550" cy="0"/>
          </a:xfrm>
          <a:prstGeom prst="line">
            <a:avLst/>
          </a:prstGeom>
          <a:noFill/>
          <a:ln w="25400">
            <a:solidFill>
              <a:srgbClr val="6C9CD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7384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Computationally binding commitments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6DF15-2C46-4BBF-BDB9-21543D032694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Line below title"/>
          <p:cNvSpPr>
            <a:spLocks noChangeShapeType="1"/>
          </p:cNvSpPr>
          <p:nvPr userDrawn="1"/>
        </p:nvSpPr>
        <p:spPr bwMode="auto">
          <a:xfrm>
            <a:off x="533400" y="1219200"/>
            <a:ext cx="8083550" cy="0"/>
          </a:xfrm>
          <a:prstGeom prst="line">
            <a:avLst/>
          </a:prstGeom>
          <a:noFill/>
          <a:ln w="25400">
            <a:solidFill>
              <a:srgbClr val="6C9CD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150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Computationally binding commitments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6DF15-2C46-4BBF-BDB9-21543D032694}" type="slidenum">
              <a:rPr lang="en-US" smtClean="0"/>
              <a:t>‹#›</a:t>
            </a:fld>
            <a:endParaRPr lang="en-US"/>
          </a:p>
        </p:txBody>
      </p:sp>
      <p:sp>
        <p:nvSpPr>
          <p:cNvPr id="6" name="Line below title"/>
          <p:cNvSpPr>
            <a:spLocks noChangeShapeType="1"/>
          </p:cNvSpPr>
          <p:nvPr userDrawn="1"/>
        </p:nvSpPr>
        <p:spPr bwMode="auto">
          <a:xfrm>
            <a:off x="533400" y="1219200"/>
            <a:ext cx="8083550" cy="0"/>
          </a:xfrm>
          <a:prstGeom prst="line">
            <a:avLst/>
          </a:prstGeom>
          <a:noFill/>
          <a:ln w="25400">
            <a:solidFill>
              <a:srgbClr val="6C9CD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1945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Computationally binding commitments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6DF15-2C46-4BBF-BDB9-21543D0326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2163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Computationally binding commitments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6DF15-2C46-4BBF-BDB9-21543D0326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0659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Computationally binding commitments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6DF15-2C46-4BBF-BDB9-21543D0326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1134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4" descr="ut_pp3_eng"/>
          <p:cNvPicPr>
            <a:picLocks noChangeAspect="1" noChangeArrowheads="1"/>
          </p:cNvPicPr>
          <p:nvPr userDrawn="1"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2" y="0"/>
            <a:ext cx="2477191" cy="3833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Rectangle 5"/>
          <p:cNvSpPr txBox="1">
            <a:spLocks noChangeArrowheads="1"/>
          </p:cNvSpPr>
          <p:nvPr userDrawn="1"/>
        </p:nvSpPr>
        <p:spPr bwMode="auto">
          <a:xfrm>
            <a:off x="0" y="6550025"/>
            <a:ext cx="9144000" cy="307975"/>
          </a:xfrm>
          <a:prstGeom prst="rect">
            <a:avLst/>
          </a:prstGeom>
          <a:solidFill>
            <a:srgbClr val="6C9CD6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ctr" defTabSz="914400" rtl="0" eaLnBrk="1" latinLnBrk="0" hangingPunct="1">
              <a:defRPr sz="1600"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de-DE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077200" cy="7778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09800" y="6550025"/>
            <a:ext cx="5791200" cy="3079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Computationally binding commitments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50025"/>
            <a:ext cx="609600" cy="3079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/>
                </a:solidFill>
              </a:defRPr>
            </a:lvl1pPr>
          </a:lstStyle>
          <a:p>
            <a:fld id="{6B56DF15-2C46-4BBF-BDB9-21543D03269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11"/>
          <p:cNvSpPr>
            <a:spLocks noChangeArrowheads="1"/>
          </p:cNvSpPr>
          <p:nvPr userDrawn="1"/>
        </p:nvSpPr>
        <p:spPr bwMode="auto">
          <a:xfrm>
            <a:off x="2500298" y="0"/>
            <a:ext cx="6643702" cy="381000"/>
          </a:xfrm>
          <a:prstGeom prst="rect">
            <a:avLst/>
          </a:prstGeom>
          <a:gradFill rotWithShape="1">
            <a:gsLst>
              <a:gs pos="9000">
                <a:schemeClr val="bg1"/>
              </a:gs>
              <a:gs pos="54000">
                <a:srgbClr val="6C9CD6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Line below header"/>
          <p:cNvSpPr>
            <a:spLocks noChangeShapeType="1"/>
          </p:cNvSpPr>
          <p:nvPr userDrawn="1"/>
        </p:nvSpPr>
        <p:spPr bwMode="auto">
          <a:xfrm>
            <a:off x="0" y="381000"/>
            <a:ext cx="91614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" name="Rectangle 5"/>
          <p:cNvSpPr txBox="1">
            <a:spLocks noChangeArrowheads="1"/>
          </p:cNvSpPr>
          <p:nvPr userDrawn="1"/>
        </p:nvSpPr>
        <p:spPr bwMode="auto">
          <a:xfrm>
            <a:off x="0" y="6550025"/>
            <a:ext cx="250029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60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Dominique Unruh</a:t>
            </a:r>
            <a:endParaRPr kumimoji="0" lang="de-DE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19" name="Line above footer"/>
          <p:cNvSpPr>
            <a:spLocks noChangeShapeType="1"/>
          </p:cNvSpPr>
          <p:nvPr userDrawn="1"/>
        </p:nvSpPr>
        <p:spPr bwMode="auto">
          <a:xfrm>
            <a:off x="0" y="6550025"/>
            <a:ext cx="91614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903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3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.png"/><Relationship Id="rId5" Type="http://schemas.openxmlformats.org/officeDocument/2006/relationships/image" Target="../media/image27.png"/><Relationship Id="rId4" Type="http://schemas.openxmlformats.org/officeDocument/2006/relationships/image" Target="../media/image26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g"/><Relationship Id="rId7" Type="http://schemas.openxmlformats.org/officeDocument/2006/relationships/image" Target="../media/image34.png"/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3.png"/><Relationship Id="rId5" Type="http://schemas.openxmlformats.org/officeDocument/2006/relationships/image" Target="../media/image32.jpeg"/><Relationship Id="rId4" Type="http://schemas.openxmlformats.org/officeDocument/2006/relationships/image" Target="../media/image3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57200"/>
            <a:ext cx="8534400" cy="3048000"/>
          </a:xfrm>
        </p:spPr>
        <p:txBody>
          <a:bodyPr anchor="b" anchorCtr="0">
            <a:normAutofit/>
          </a:bodyPr>
          <a:lstStyle/>
          <a:p>
            <a:pPr algn="l"/>
            <a:r>
              <a:rPr lang="en-US" sz="4000" dirty="0"/>
              <a:t>Computationally </a:t>
            </a:r>
            <a:r>
              <a:rPr lang="en-US" sz="4000" dirty="0" smtClean="0"/>
              <a:t>binding</a:t>
            </a:r>
            <a:br>
              <a:rPr lang="en-US" sz="4000" dirty="0" smtClean="0"/>
            </a:br>
            <a:r>
              <a:rPr lang="en-US" sz="4000" dirty="0" smtClean="0"/>
              <a:t>quantum </a:t>
            </a:r>
            <a:r>
              <a:rPr lang="en-US" sz="4000" dirty="0"/>
              <a:t>commitments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491318"/>
            <a:ext cx="6400800" cy="2133600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Dominique Unruh</a:t>
            </a:r>
          </a:p>
          <a:p>
            <a:pPr algn="l"/>
            <a:r>
              <a:rPr lang="en-US" sz="2400" dirty="0" smtClean="0"/>
              <a:t>University of Tartu</a:t>
            </a:r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5334000" y="6553200"/>
            <a:ext cx="3810000" cy="304800"/>
          </a:xfrm>
        </p:spPr>
        <p:txBody>
          <a:bodyPr>
            <a:noAutofit/>
          </a:bodyPr>
          <a:lstStyle>
            <a:lvl1pPr marL="0" indent="0" algn="r">
              <a:buNone/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 smtClean="0"/>
              <a:t>v2</a:t>
            </a:r>
          </a:p>
        </p:txBody>
      </p:sp>
    </p:spTree>
    <p:extLst>
      <p:ext uri="{BB962C8B-B14F-4D97-AF65-F5344CB8AC3E}">
        <p14:creationId xmlns:p14="http://schemas.microsoft.com/office/powerpoint/2010/main" val="500594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Collapsing hash functions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524000"/>
                <a:ext cx="8229600" cy="4800600"/>
              </a:xfrm>
            </p:spPr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r>
                  <a:rPr lang="en-US" dirty="0" smtClean="0"/>
                  <a:t>Strengthening of “collision-resistance”</a:t>
                </a:r>
                <a:br>
                  <a:rPr lang="en-US" dirty="0" smtClean="0"/>
                </a:br>
                <a:r>
                  <a:rPr lang="en-US" dirty="0" smtClean="0"/>
                  <a:t>for quantum setting</a:t>
                </a:r>
              </a:p>
              <a:p>
                <a:pPr marL="0" indent="0">
                  <a:buNone/>
                </a:pPr>
                <a:endParaRPr lang="en-US" sz="2400" dirty="0"/>
              </a:p>
              <a:p>
                <a:pPr marL="0" indent="0">
                  <a:buNone/>
                </a:pPr>
                <a:r>
                  <a:rPr lang="en-US" dirty="0" smtClean="0"/>
                  <a:t>Adv. </a:t>
                </a:r>
                <a:r>
                  <a:rPr lang="en-US" b="1" dirty="0" smtClean="0"/>
                  <a:t>A</a:t>
                </a:r>
                <a:r>
                  <a:rPr lang="en-US" dirty="0" smtClean="0"/>
                  <a:t> outputs hash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h</m:t>
                    </m:r>
                  </m:oMath>
                </a14:m>
                <a:r>
                  <a:rPr lang="en-US" dirty="0" smtClean="0"/>
                  <a:t> (classically),</a:t>
                </a:r>
                <a:br>
                  <a:rPr lang="en-US" dirty="0" smtClean="0"/>
                </a:br>
                <a:r>
                  <a:rPr lang="en-US" dirty="0" smtClean="0"/>
                  <a:t>and preimages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US" dirty="0" smtClean="0"/>
                  <a:t> (in superposition) </a:t>
                </a:r>
              </a:p>
              <a:p>
                <a:pPr marL="0" indent="0">
                  <a:buNone/>
                </a:pPr>
                <a:endParaRPr lang="en-US" sz="4000" dirty="0"/>
              </a:p>
              <a:p>
                <a:pPr marL="0" indent="0">
                  <a:buNone/>
                </a:pPr>
                <a:endParaRPr lang="en-US" sz="3600" dirty="0" smtClean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b="1" dirty="0" smtClean="0"/>
                  <a:t>Def: </a:t>
                </a:r>
                <a:r>
                  <a:rPr lang="en-US" dirty="0" smtClean="0"/>
                  <a:t>Collapsing = </a:t>
                </a:r>
                <a:r>
                  <a:rPr lang="en-US" b="1" dirty="0" smtClean="0"/>
                  <a:t>A</a:t>
                </a:r>
                <a:r>
                  <a:rPr lang="en-US" dirty="0" smtClean="0"/>
                  <a:t> cannot distinguish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524000"/>
                <a:ext cx="8229600" cy="4800600"/>
              </a:xfrm>
              <a:blipFill>
                <a:blip r:embed="rId2"/>
                <a:stretch>
                  <a:fillRect l="-1852" t="-2665" b="-19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Computationally binding commitments</a:t>
            </a:r>
            <a:endParaRPr lang="en-US"/>
          </a:p>
        </p:txBody>
      </p:sp>
      <p:grpSp>
        <p:nvGrpSpPr>
          <p:cNvPr id="30" name="Group 29"/>
          <p:cNvGrpSpPr/>
          <p:nvPr/>
        </p:nvGrpSpPr>
        <p:grpSpPr>
          <a:xfrm>
            <a:off x="472647" y="4048781"/>
            <a:ext cx="8214153" cy="1513819"/>
            <a:chOff x="472647" y="2905781"/>
            <a:chExt cx="8214153" cy="1513819"/>
          </a:xfrm>
        </p:grpSpPr>
        <p:sp>
          <p:nvSpPr>
            <p:cNvPr id="5" name="Rounded Rectangle 4"/>
            <p:cNvSpPr/>
            <p:nvPr/>
          </p:nvSpPr>
          <p:spPr>
            <a:xfrm>
              <a:off x="472647" y="3101801"/>
              <a:ext cx="1066800" cy="669924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b="1" dirty="0" smtClean="0">
                  <a:solidFill>
                    <a:schemeClr val="tx1"/>
                  </a:solidFill>
                  <a:latin typeface="Arial Unicode MS"/>
                  <a:ea typeface="Arial Unicode MS"/>
                  <a:cs typeface="Arial Unicode MS"/>
                </a:rPr>
                <a:t>A</a:t>
              </a:r>
            </a:p>
          </p:txBody>
        </p:sp>
        <p:cxnSp>
          <p:nvCxnSpPr>
            <p:cNvPr id="6" name="Elbow Connector 5"/>
            <p:cNvCxnSpPr/>
            <p:nvPr/>
          </p:nvCxnSpPr>
          <p:spPr>
            <a:xfrm rot="16200000" flipH="1">
              <a:off x="973073" y="3497903"/>
              <a:ext cx="423862" cy="998406"/>
            </a:xfrm>
            <a:prstGeom prst="bentConnector2">
              <a:avLst/>
            </a:prstGeom>
            <a:ln w="69850" cmpd="dbl">
              <a:solidFill>
                <a:srgbClr val="2D63A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Arrow Connector 6"/>
            <p:cNvCxnSpPr/>
            <p:nvPr/>
          </p:nvCxnSpPr>
          <p:spPr>
            <a:xfrm>
              <a:off x="1539447" y="3406601"/>
              <a:ext cx="898953" cy="0"/>
            </a:xfrm>
            <a:prstGeom prst="straightConnector1">
              <a:avLst/>
            </a:prstGeom>
            <a:ln w="38100">
              <a:solidFill>
                <a:srgbClr val="2D63A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" name="TextBox 7"/>
                <p:cNvSpPr txBox="1"/>
                <p:nvPr/>
              </p:nvSpPr>
              <p:spPr>
                <a:xfrm>
                  <a:off x="1531806" y="2905781"/>
                  <a:ext cx="817595" cy="52322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|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〉</m:t>
                        </m:r>
                      </m:oMath>
                    </m:oMathPara>
                  </a14:m>
                  <a:endParaRPr lang="en-US" sz="2800" dirty="0"/>
                </a:p>
              </p:txBody>
            </p:sp>
          </mc:Choice>
          <mc:Fallback xmlns="">
            <p:sp>
              <p:nvSpPr>
                <p:cNvPr id="8" name="TextBox 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531806" y="2905781"/>
                  <a:ext cx="817595" cy="523220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1" name="Rounded Rectangle 10"/>
            <p:cNvSpPr/>
            <p:nvPr/>
          </p:nvSpPr>
          <p:spPr>
            <a:xfrm>
              <a:off x="2438400" y="3101801"/>
              <a:ext cx="1066800" cy="669924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b="1" dirty="0" smtClean="0">
                  <a:solidFill>
                    <a:schemeClr val="tx1"/>
                  </a:solidFill>
                  <a:latin typeface="Arial Unicode MS"/>
                  <a:ea typeface="Arial Unicode MS"/>
                  <a:cs typeface="Arial Unicode MS"/>
                </a:rPr>
                <a:t>A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" name="TextBox 13"/>
                <p:cNvSpPr txBox="1"/>
                <p:nvPr/>
              </p:nvSpPr>
              <p:spPr>
                <a:xfrm>
                  <a:off x="1599012" y="3896380"/>
                  <a:ext cx="471347" cy="52322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h</m:t>
                        </m:r>
                      </m:oMath>
                    </m:oMathPara>
                  </a14:m>
                  <a:endParaRPr lang="en-US" sz="2800" dirty="0"/>
                </a:p>
              </p:txBody>
            </p:sp>
          </mc:Choice>
          <mc:Fallback xmlns="">
            <p:sp>
              <p:nvSpPr>
                <p:cNvPr id="14" name="TextBox 1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599012" y="3896380"/>
                  <a:ext cx="471347" cy="523220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5" name="Rounded Rectangle 14"/>
            <p:cNvSpPr/>
            <p:nvPr/>
          </p:nvSpPr>
          <p:spPr>
            <a:xfrm>
              <a:off x="4800600" y="3101801"/>
              <a:ext cx="1066800" cy="669924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b="1" dirty="0" smtClean="0">
                  <a:solidFill>
                    <a:schemeClr val="tx1"/>
                  </a:solidFill>
                  <a:latin typeface="Arial Unicode MS"/>
                  <a:ea typeface="Arial Unicode MS"/>
                  <a:cs typeface="Arial Unicode MS"/>
                </a:rPr>
                <a:t>A</a:t>
              </a:r>
            </a:p>
          </p:txBody>
        </p:sp>
        <p:cxnSp>
          <p:nvCxnSpPr>
            <p:cNvPr id="16" name="Elbow Connector 15"/>
            <p:cNvCxnSpPr/>
            <p:nvPr/>
          </p:nvCxnSpPr>
          <p:spPr>
            <a:xfrm rot="16200000" flipH="1">
              <a:off x="5621272" y="3497903"/>
              <a:ext cx="423862" cy="998406"/>
            </a:xfrm>
            <a:prstGeom prst="bentConnector2">
              <a:avLst/>
            </a:prstGeom>
            <a:ln w="69850" cmpd="dbl">
              <a:solidFill>
                <a:srgbClr val="2D63A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/>
            <p:nvPr/>
          </p:nvCxnSpPr>
          <p:spPr>
            <a:xfrm>
              <a:off x="5867400" y="3406601"/>
              <a:ext cx="1752600" cy="0"/>
            </a:xfrm>
            <a:prstGeom prst="straightConnector1">
              <a:avLst/>
            </a:prstGeom>
            <a:ln w="38100">
              <a:solidFill>
                <a:srgbClr val="2D63A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8" name="TextBox 17"/>
                <p:cNvSpPr txBox="1"/>
                <p:nvPr/>
              </p:nvSpPr>
              <p:spPr>
                <a:xfrm>
                  <a:off x="5859759" y="2905781"/>
                  <a:ext cx="817595" cy="52322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|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〉</m:t>
                        </m:r>
                      </m:oMath>
                    </m:oMathPara>
                  </a14:m>
                  <a:endParaRPr lang="en-US" sz="2800" dirty="0"/>
                </a:p>
              </p:txBody>
            </p:sp>
          </mc:Choice>
          <mc:Fallback xmlns="">
            <p:sp>
              <p:nvSpPr>
                <p:cNvPr id="18" name="TextBox 1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859759" y="2905781"/>
                  <a:ext cx="817595" cy="523220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1" name="Rounded Rectangle 20"/>
            <p:cNvSpPr/>
            <p:nvPr/>
          </p:nvSpPr>
          <p:spPr>
            <a:xfrm>
              <a:off x="7620000" y="3101801"/>
              <a:ext cx="1066800" cy="669924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b="1" dirty="0" smtClean="0">
                  <a:solidFill>
                    <a:schemeClr val="tx1"/>
                  </a:solidFill>
                  <a:latin typeface="Arial Unicode MS"/>
                  <a:ea typeface="Arial Unicode MS"/>
                  <a:cs typeface="Arial Unicode MS"/>
                </a:rPr>
                <a:t>A</a:t>
              </a:r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2" name="TextBox 21"/>
                <p:cNvSpPr txBox="1"/>
                <p:nvPr/>
              </p:nvSpPr>
              <p:spPr>
                <a:xfrm>
                  <a:off x="6247211" y="3896380"/>
                  <a:ext cx="471347" cy="52322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h</m:t>
                        </m:r>
                      </m:oMath>
                    </m:oMathPara>
                  </a14:m>
                  <a:endParaRPr lang="en-US" sz="2800" dirty="0"/>
                </a:p>
              </p:txBody>
            </p:sp>
          </mc:Choice>
          <mc:Fallback>
            <p:sp>
              <p:nvSpPr>
                <p:cNvPr id="22" name="TextBox 2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247211" y="3896380"/>
                  <a:ext cx="471347" cy="523220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3" name="TextBox 22"/>
            <p:cNvSpPr txBox="1"/>
            <p:nvPr/>
          </p:nvSpPr>
          <p:spPr>
            <a:xfrm>
              <a:off x="3886200" y="3355226"/>
              <a:ext cx="643126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4000" b="1" dirty="0" smtClean="0"/>
                <a:t>or</a:t>
              </a:r>
              <a:endParaRPr lang="en-US" sz="4000" b="1" dirty="0"/>
            </a:p>
          </p:txBody>
        </p:sp>
        <p:sp>
          <p:nvSpPr>
            <p:cNvPr id="29" name="TextBox 28"/>
            <p:cNvSpPr txBox="1"/>
            <p:nvPr/>
          </p:nvSpPr>
          <p:spPr>
            <a:xfrm rot="19736164">
              <a:off x="6545738" y="3076654"/>
              <a:ext cx="1108317" cy="400110"/>
            </a:xfrm>
            <a:prstGeom prst="rect">
              <a:avLst/>
            </a:prstGeom>
            <a:solidFill>
              <a:schemeClr val="bg2"/>
            </a:solidFill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measure</a:t>
              </a:r>
              <a:endParaRPr lang="en-US" sz="2000" b="1" dirty="0"/>
            </a:p>
          </p:txBody>
        </p:sp>
      </p:grpSp>
      <p:cxnSp>
        <p:nvCxnSpPr>
          <p:cNvPr id="13" name="Straight Connector 12"/>
          <p:cNvCxnSpPr/>
          <p:nvPr/>
        </p:nvCxnSpPr>
        <p:spPr>
          <a:xfrm>
            <a:off x="457200" y="2667000"/>
            <a:ext cx="8305800" cy="0"/>
          </a:xfrm>
          <a:prstGeom prst="line">
            <a:avLst/>
          </a:prstGeom>
          <a:ln w="6350">
            <a:solidFill>
              <a:srgbClr val="2D63A2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30031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Collapsing hash functions (</a:t>
            </a:r>
            <a:r>
              <a:rPr lang="en-US" dirty="0" err="1" smtClean="0"/>
              <a:t>ctd</a:t>
            </a:r>
            <a:r>
              <a:rPr lang="en-US" dirty="0" smtClean="0"/>
              <a:t>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10600" cy="45259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Simple “collapse-binding” commitments</a:t>
            </a:r>
          </a:p>
          <a:p>
            <a:pPr lvl="1"/>
            <a:r>
              <a:rPr lang="en-US" dirty="0" smtClean="0"/>
              <a:t>Statistically hiding</a:t>
            </a:r>
          </a:p>
          <a:p>
            <a:pPr lvl="1"/>
            <a:r>
              <a:rPr lang="en-US" dirty="0" smtClean="0"/>
              <a:t>Using collapsing hashes in existing constructions</a:t>
            </a:r>
          </a:p>
          <a:p>
            <a:pPr lvl="1"/>
            <a:r>
              <a:rPr lang="en-US" dirty="0" smtClean="0"/>
              <a:t>Drop in replacement for “collision-resistance”?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Random oracle is collapsing hash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Suggestion: “Collapsing” required property for hashes</a:t>
            </a:r>
          </a:p>
          <a:p>
            <a:pPr lvl="1"/>
            <a:r>
              <a:rPr lang="en-US" dirty="0" smtClean="0"/>
              <a:t>e.g., NIST post-quantum crypto competition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Computationally binding commitments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3185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questions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Computationally binding commitments</a:t>
            </a: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57200" y="1900535"/>
            <a:ext cx="5292859" cy="4616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>
            <a:spAutoFit/>
          </a:bodyPr>
          <a:lstStyle/>
          <a:p>
            <a:r>
              <a:rPr lang="en-US" sz="2400" b="1" dirty="0"/>
              <a:t>Collapse-binding com’s based on </a:t>
            </a:r>
            <a:r>
              <a:rPr lang="en-US" sz="2400" b="1" dirty="0" smtClean="0"/>
              <a:t>OWFs?</a:t>
            </a:r>
            <a:endParaRPr lang="en-US" sz="2400" b="1" dirty="0"/>
          </a:p>
        </p:txBody>
      </p:sp>
      <p:sp>
        <p:nvSpPr>
          <p:cNvPr id="8" name="Rectangle 7"/>
          <p:cNvSpPr/>
          <p:nvPr/>
        </p:nvSpPr>
        <p:spPr>
          <a:xfrm>
            <a:off x="3298967" y="5481935"/>
            <a:ext cx="5083033" cy="4616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r>
              <a:rPr lang="en-US" sz="2400" b="1" dirty="0"/>
              <a:t>Protocols using collapse-binding </a:t>
            </a:r>
            <a:r>
              <a:rPr lang="en-US" sz="2400" b="1" dirty="0" smtClean="0"/>
              <a:t>com’s</a:t>
            </a:r>
            <a:endParaRPr lang="en-US" sz="2400" b="1" dirty="0"/>
          </a:p>
        </p:txBody>
      </p:sp>
      <p:grpSp>
        <p:nvGrpSpPr>
          <p:cNvPr id="12" name="Group 11"/>
          <p:cNvGrpSpPr/>
          <p:nvPr/>
        </p:nvGrpSpPr>
        <p:grpSpPr>
          <a:xfrm>
            <a:off x="4158231" y="3043535"/>
            <a:ext cx="3690369" cy="766465"/>
            <a:chOff x="4158231" y="3043535"/>
            <a:chExt cx="3690369" cy="766465"/>
          </a:xfrm>
        </p:grpSpPr>
        <p:sp>
          <p:nvSpPr>
            <p:cNvPr id="6" name="Rectangle 5"/>
            <p:cNvSpPr/>
            <p:nvPr/>
          </p:nvSpPr>
          <p:spPr>
            <a:xfrm>
              <a:off x="4158231" y="3043535"/>
              <a:ext cx="3690369" cy="46166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wrap="none">
              <a:spAutoFit/>
            </a:bodyPr>
            <a:lstStyle/>
            <a:p>
              <a:r>
                <a:rPr lang="en-US" sz="2400" b="1" dirty="0"/>
                <a:t>Implications between </a:t>
              </a:r>
              <a:r>
                <a:rPr lang="en-US" sz="2400" b="1" dirty="0" err="1"/>
                <a:t>defs</a:t>
              </a:r>
              <a:r>
                <a:rPr lang="en-US" sz="2400" b="1" dirty="0"/>
                <a:t>?</a:t>
              </a:r>
            </a:p>
          </p:txBody>
        </p:sp>
        <p:sp>
          <p:nvSpPr>
            <p:cNvPr id="9" name="Rectangle 8"/>
            <p:cNvSpPr/>
            <p:nvPr/>
          </p:nvSpPr>
          <p:spPr>
            <a:xfrm>
              <a:off x="5192135" y="3440668"/>
              <a:ext cx="162256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prstClr val="black"/>
                  </a:solidFill>
                </a:rPr>
                <a:t>(partially done)</a:t>
              </a:r>
              <a:endParaRPr lang="en-US" dirty="0"/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914400" y="4186535"/>
            <a:ext cx="4275529" cy="796665"/>
            <a:chOff x="914400" y="4186535"/>
            <a:chExt cx="4275529" cy="796665"/>
          </a:xfrm>
        </p:grpSpPr>
        <p:sp>
          <p:nvSpPr>
            <p:cNvPr id="7" name="Rectangle 6"/>
            <p:cNvSpPr/>
            <p:nvPr/>
          </p:nvSpPr>
          <p:spPr>
            <a:xfrm>
              <a:off x="914400" y="4186535"/>
              <a:ext cx="4275529" cy="46166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wrap="none">
              <a:spAutoFit/>
            </a:bodyPr>
            <a:lstStyle/>
            <a:p>
              <a:r>
                <a:rPr lang="en-US" sz="2400" b="1" dirty="0"/>
                <a:t>Are </a:t>
              </a:r>
              <a:r>
                <a:rPr lang="en-US" sz="2400" b="1" dirty="0" smtClean="0"/>
                <a:t>SHA-2, SHA-3, … </a:t>
              </a:r>
              <a:r>
                <a:rPr lang="en-US" sz="2400" b="1" dirty="0"/>
                <a:t>collapsing?</a:t>
              </a: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2043715" y="4613868"/>
              <a:ext cx="162256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prstClr val="black"/>
                  </a:solidFill>
                </a:rPr>
                <a:t>(partially done)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864624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7" dur="indefinite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" dur="indefinite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0" dur="indefinite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" dur="indefinite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3" dur="indefinite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5" dur="indefinite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6" dur="indefinite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0" dur="indefinite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1"/>
                                      </p:to>
                                    </p:set>
                                    <p:animEffect filter="image" prLst="opacity: 1">
                                      <p:cBhvr rctx="IE">
                                        <p:cTn id="21" dur="indefinite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5" dur="indefinite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1"/>
                                      </p:to>
                                    </p:set>
                                    <p:animEffect filter="image" prLst="opacity: 1">
                                      <p:cBhvr rctx="IE">
                                        <p:cTn id="26" dur="indefinite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0" dur="indefinite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1"/>
                                      </p:to>
                                    </p:set>
                                    <p:animEffect filter="image" prLst="opacity: 1">
                                      <p:cBhvr rctx="IE">
                                        <p:cTn id="31" dur="indefinite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5" dur="indefinite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1"/>
                                      </p:to>
                                    </p:set>
                                    <p:animEffect filter="image" prLst="opacity: 1">
                                      <p:cBhvr rctx="IE">
                                        <p:cTn id="36" dur="indefinite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8" grpId="0" animBg="1"/>
      <p:bldP spid="8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0" y="4997669"/>
            <a:ext cx="9144000" cy="1860332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  <a:latin typeface="Arial Unicode MS"/>
              <a:ea typeface="Arial Unicode MS"/>
              <a:cs typeface="Arial Unicode M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35168" y="1524000"/>
            <a:ext cx="5132432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 smtClean="0"/>
              <a:t>I thank for your</a:t>
            </a:r>
            <a:br>
              <a:rPr lang="en-US" sz="6000" b="1" dirty="0" smtClean="0"/>
            </a:br>
            <a:r>
              <a:rPr lang="en-US" sz="6000" b="1" dirty="0" smtClean="0"/>
              <a:t>attention</a:t>
            </a:r>
            <a:endParaRPr lang="en-US" sz="6000" b="1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97" t="8421"/>
          <a:stretch/>
        </p:blipFill>
        <p:spPr>
          <a:xfrm>
            <a:off x="7883" y="5937694"/>
            <a:ext cx="2895600" cy="99650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22" t="15086" b="14254"/>
          <a:stretch/>
        </p:blipFill>
        <p:spPr>
          <a:xfrm>
            <a:off x="67965" y="4873522"/>
            <a:ext cx="2675235" cy="114627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6049" y="5047593"/>
            <a:ext cx="2876550" cy="904875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0800" y="5547438"/>
            <a:ext cx="2819400" cy="1570808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3620" y="5927835"/>
            <a:ext cx="1600580" cy="79758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1600" y="4963618"/>
            <a:ext cx="1256287" cy="966085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6019800" y="5181600"/>
            <a:ext cx="30480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dirty="0" smtClean="0"/>
              <a:t> </a:t>
            </a:r>
            <a:r>
              <a:rPr lang="en-US" dirty="0"/>
              <a:t>This research was supported by European Social </a:t>
            </a:r>
            <a:r>
              <a:rPr lang="en-US" dirty="0" smtClean="0"/>
              <a:t>Fund’s Doctoral </a:t>
            </a:r>
            <a:r>
              <a:rPr lang="en-US" dirty="0"/>
              <a:t>Studies </a:t>
            </a:r>
            <a:r>
              <a:rPr lang="en-US" dirty="0" smtClean="0"/>
              <a:t>and </a:t>
            </a:r>
            <a:r>
              <a:rPr lang="en-US" dirty="0" err="1" smtClean="0"/>
              <a:t>Internationalisation</a:t>
            </a:r>
            <a:r>
              <a:rPr lang="en-US" dirty="0" smtClean="0"/>
              <a:t> </a:t>
            </a:r>
            <a:r>
              <a:rPr lang="en-US" dirty="0" err="1"/>
              <a:t>Programme</a:t>
            </a:r>
            <a:r>
              <a:rPr lang="en-US" dirty="0"/>
              <a:t> </a:t>
            </a:r>
            <a:r>
              <a:rPr lang="en-US" dirty="0" err="1"/>
              <a:t>DoRa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37686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Scope of this talk:  Commitments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Hiding and binding</a:t>
            </a:r>
          </a:p>
          <a:p>
            <a:pPr marL="457200" lvl="1" indent="0">
              <a:buNone/>
            </a:pP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	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Hiding seems well understood</a:t>
            </a:r>
          </a:p>
          <a:p>
            <a:r>
              <a:rPr lang="en-US" dirty="0" smtClean="0"/>
              <a:t>Statistically vs. computationally binding</a:t>
            </a:r>
          </a:p>
          <a:p>
            <a:pPr marL="457200" lvl="1" indent="0">
              <a:buNone/>
            </a:pP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	Weaker </a:t>
            </a:r>
            <a:r>
              <a:rPr lang="en-US" dirty="0" err="1" smtClean="0">
                <a:solidFill>
                  <a:schemeClr val="bg1">
                    <a:lumMod val="65000"/>
                  </a:schemeClr>
                </a:solidFill>
              </a:rPr>
              <a:t>assms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, everlasting security</a:t>
            </a:r>
          </a:p>
          <a:p>
            <a:r>
              <a:rPr lang="en-US" dirty="0" smtClean="0"/>
              <a:t>Interactive vs. non-interactive</a:t>
            </a:r>
          </a:p>
          <a:p>
            <a:pPr marL="457200" lvl="1" indent="0">
              <a:buNone/>
            </a:pP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	For now</a:t>
            </a:r>
          </a:p>
          <a:p>
            <a:r>
              <a:rPr lang="en-US" dirty="0" smtClean="0"/>
              <a:t>Secure against quantum attacks</a:t>
            </a:r>
          </a:p>
          <a:p>
            <a:r>
              <a:rPr lang="en-US" dirty="0" smtClean="0"/>
              <a:t>Classical protocols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Computationally binding commitments</a:t>
            </a:r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590800" y="1600200"/>
            <a:ext cx="1600200" cy="609600"/>
          </a:xfrm>
          <a:prstGeom prst="ellipse">
            <a:avLst/>
          </a:prstGeom>
          <a:noFill/>
          <a:ln w="57150">
            <a:solidFill>
              <a:srgbClr val="FF0000">
                <a:alpha val="65098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  <a:latin typeface="Arial Unicode MS"/>
              <a:ea typeface="Arial Unicode MS"/>
              <a:cs typeface="Arial Unicode MS"/>
            </a:endParaRPr>
          </a:p>
        </p:txBody>
      </p:sp>
      <p:sp>
        <p:nvSpPr>
          <p:cNvPr id="6" name="Oval 5"/>
          <p:cNvSpPr/>
          <p:nvPr/>
        </p:nvSpPr>
        <p:spPr>
          <a:xfrm>
            <a:off x="3276600" y="2743200"/>
            <a:ext cx="4419600" cy="609600"/>
          </a:xfrm>
          <a:prstGeom prst="ellipse">
            <a:avLst/>
          </a:prstGeom>
          <a:noFill/>
          <a:ln w="57150">
            <a:solidFill>
              <a:srgbClr val="FF0000">
                <a:alpha val="65098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  <a:latin typeface="Arial Unicode MS"/>
              <a:ea typeface="Arial Unicode MS"/>
              <a:cs typeface="Arial Unicode MS"/>
            </a:endParaRPr>
          </a:p>
        </p:txBody>
      </p:sp>
      <p:sp>
        <p:nvSpPr>
          <p:cNvPr id="7" name="Oval 6"/>
          <p:cNvSpPr/>
          <p:nvPr/>
        </p:nvSpPr>
        <p:spPr>
          <a:xfrm>
            <a:off x="3276600" y="4876800"/>
            <a:ext cx="3048000" cy="609600"/>
          </a:xfrm>
          <a:prstGeom prst="ellipse">
            <a:avLst/>
          </a:prstGeom>
          <a:noFill/>
          <a:ln w="57150">
            <a:solidFill>
              <a:srgbClr val="FF0000">
                <a:alpha val="65098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  <a:latin typeface="Arial Unicode MS"/>
              <a:ea typeface="Arial Unicode MS"/>
              <a:cs typeface="Arial Unicode MS"/>
            </a:endParaRPr>
          </a:p>
        </p:txBody>
      </p:sp>
      <p:sp>
        <p:nvSpPr>
          <p:cNvPr id="8" name="Oval 7"/>
          <p:cNvSpPr/>
          <p:nvPr/>
        </p:nvSpPr>
        <p:spPr>
          <a:xfrm>
            <a:off x="762000" y="5467978"/>
            <a:ext cx="3429000" cy="609600"/>
          </a:xfrm>
          <a:prstGeom prst="ellipse">
            <a:avLst/>
          </a:prstGeom>
          <a:noFill/>
          <a:ln w="57150">
            <a:solidFill>
              <a:srgbClr val="FF0000">
                <a:alpha val="65098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  <a:latin typeface="Arial Unicode MS"/>
              <a:ea typeface="Arial Unicode MS"/>
              <a:cs typeface="Arial Unicode MS"/>
            </a:endParaRPr>
          </a:p>
        </p:txBody>
      </p:sp>
      <p:sp>
        <p:nvSpPr>
          <p:cNvPr id="9" name="Oval 8"/>
          <p:cNvSpPr/>
          <p:nvPr/>
        </p:nvSpPr>
        <p:spPr>
          <a:xfrm>
            <a:off x="3285810" y="3822573"/>
            <a:ext cx="2657789" cy="609600"/>
          </a:xfrm>
          <a:prstGeom prst="ellipse">
            <a:avLst/>
          </a:prstGeom>
          <a:noFill/>
          <a:ln w="57150">
            <a:solidFill>
              <a:srgbClr val="FF0000">
                <a:alpha val="65098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  <a:latin typeface="Arial Unicode MS"/>
              <a:ea typeface="Arial Unicode MS"/>
              <a:cs typeface="Arial Unicode MS"/>
            </a:endParaRPr>
          </a:p>
        </p:txBody>
      </p:sp>
    </p:spTree>
    <p:extLst>
      <p:ext uri="{BB962C8B-B14F-4D97-AF65-F5344CB8AC3E}">
        <p14:creationId xmlns:p14="http://schemas.microsoft.com/office/powerpoint/2010/main" val="3035240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Classical definitions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219200" y="3434936"/>
                <a:ext cx="7086600" cy="2968587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b="1" dirty="0" smtClean="0"/>
                  <a:t>Computationally binding (classical-style):</a:t>
                </a:r>
              </a:p>
              <a:p>
                <a:pPr marL="0" indent="0">
                  <a:buNone/>
                </a:pPr>
                <a:r>
                  <a:rPr lang="en-US" dirty="0" smtClean="0"/>
                  <a:t>Hard </a:t>
                </a:r>
                <a:r>
                  <a:rPr lang="en-US" dirty="0"/>
                  <a:t>to </a:t>
                </a:r>
                <a:r>
                  <a:rPr lang="en-US" dirty="0" smtClean="0"/>
                  <a:t>find:  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r>
                  <a:rPr lang="en-US" dirty="0" smtClean="0"/>
                  <a:t> and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≠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𝑢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,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</m:oMath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 err="1" smtClean="0"/>
                  <a:t>s.t.</a:t>
                </a:r>
                <a:r>
                  <a:rPr lang="en-US" dirty="0" smtClean="0"/>
                  <a:t>:</a:t>
                </a:r>
                <a:r>
                  <a:rPr lang="en-US" dirty="0"/>
                  <a:t>	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𝑢</m:t>
                    </m:r>
                  </m:oMath>
                </a14:m>
                <a:r>
                  <a:rPr lang="en-US" dirty="0" smtClean="0"/>
                  <a:t> opens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r>
                  <a:rPr lang="en-US" dirty="0" smtClean="0"/>
                  <a:t> as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endParaRPr lang="en-US" b="0" i="1" dirty="0" smtClean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:r>
                  <a:rPr lang="en-US" b="0" dirty="0" smtClean="0"/>
                  <a:t>	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𝑢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′</m:t>
                    </m:r>
                  </m:oMath>
                </a14:m>
                <a:r>
                  <a:rPr lang="en-US" dirty="0" smtClean="0"/>
                  <a:t> opens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r>
                  <a:rPr lang="en-US" dirty="0" smtClean="0"/>
                  <a:t> as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′</m:t>
                    </m:r>
                  </m:oMath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219200" y="3434936"/>
                <a:ext cx="7086600" cy="2968587"/>
              </a:xfrm>
              <a:blipFill>
                <a:blip r:embed="rId2"/>
                <a:stretch>
                  <a:fillRect l="-2150" t="-2669" r="-206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Computationally binding commitments</a:t>
            </a:r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2819400" y="1757065"/>
            <a:ext cx="1143000" cy="1130365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solidFill>
                  <a:schemeClr val="tx1"/>
                </a:solidFill>
                <a:latin typeface="Arial Unicode MS"/>
                <a:ea typeface="Arial Unicode MS"/>
                <a:cs typeface="Arial Unicode MS"/>
              </a:rPr>
              <a:t>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462080" y="1772181"/>
            <a:ext cx="12811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u="sng" dirty="0" smtClean="0"/>
              <a:t>Commit:</a:t>
            </a:r>
            <a:endParaRPr lang="en-US" b="1" u="sng" dirty="0"/>
          </a:p>
        </p:txBody>
      </p:sp>
      <p:sp>
        <p:nvSpPr>
          <p:cNvPr id="7" name="TextBox 6"/>
          <p:cNvSpPr txBox="1"/>
          <p:nvPr/>
        </p:nvSpPr>
        <p:spPr>
          <a:xfrm>
            <a:off x="1447800" y="2438400"/>
            <a:ext cx="9637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u="sng" dirty="0" smtClean="0"/>
              <a:t>Open:</a:t>
            </a:r>
            <a:endParaRPr lang="en-US" b="1" u="sng" dirty="0"/>
          </a:p>
        </p:txBody>
      </p:sp>
      <p:sp>
        <p:nvSpPr>
          <p:cNvPr id="8" name="Rounded Rectangle 7"/>
          <p:cNvSpPr/>
          <p:nvPr/>
        </p:nvSpPr>
        <p:spPr>
          <a:xfrm>
            <a:off x="6553200" y="1757065"/>
            <a:ext cx="1143000" cy="1140767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solidFill>
                  <a:schemeClr val="tx1"/>
                </a:solidFill>
                <a:latin typeface="Arial Unicode MS"/>
                <a:ea typeface="Arial Unicode MS"/>
                <a:cs typeface="Arial Unicode MS"/>
              </a:rPr>
              <a:t>R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4083840" y="1985665"/>
            <a:ext cx="2393160" cy="0"/>
          </a:xfrm>
          <a:prstGeom prst="straightConnector1">
            <a:avLst/>
          </a:prstGeom>
          <a:ln w="38100">
            <a:solidFill>
              <a:srgbClr val="2D63A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4083840" y="2740928"/>
            <a:ext cx="2393160" cy="0"/>
          </a:xfrm>
          <a:prstGeom prst="straightConnector1">
            <a:avLst/>
          </a:prstGeom>
          <a:ln w="38100">
            <a:solidFill>
              <a:srgbClr val="2D63A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5005794" y="1524000"/>
                <a:ext cx="40440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05794" y="1524000"/>
                <a:ext cx="404406" cy="46166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4779244" y="2209800"/>
                <a:ext cx="81490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𝑢</m:t>
                      </m:r>
                    </m:oMath>
                  </m:oMathPara>
                </a14:m>
                <a:endParaRPr lang="en-US" sz="2400" i="1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79244" y="2209800"/>
                <a:ext cx="814903" cy="46166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4293057" y="6029980"/>
                <a:ext cx="4850943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⟹</m:t>
                    </m:r>
                  </m:oMath>
                </a14:m>
                <a:r>
                  <a:rPr lang="en-US" sz="2800" dirty="0" smtClean="0"/>
                  <a:t> Adv. cannot change his mind</a:t>
                </a:r>
                <a:endParaRPr lang="en-US" sz="28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93057" y="6029980"/>
                <a:ext cx="4850943" cy="523220"/>
              </a:xfrm>
              <a:prstGeom prst="rect">
                <a:avLst/>
              </a:prstGeom>
              <a:blipFill>
                <a:blip r:embed="rId5"/>
                <a:stretch>
                  <a:fillRect t="-10465" r="-2638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48622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Classical-style binding: no good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85800" y="1447800"/>
                <a:ext cx="8001000" cy="4525963"/>
              </a:xfrm>
            </p:spPr>
            <p:txBody>
              <a:bodyPr/>
              <a:lstStyle/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∃</m:t>
                    </m:r>
                  </m:oMath>
                </a14:m>
                <a:r>
                  <a:rPr lang="en-US" b="1" dirty="0" smtClean="0"/>
                  <a:t> collision-resistant</a:t>
                </a:r>
                <a:r>
                  <a:rPr lang="en-US" dirty="0" smtClean="0"/>
                  <a:t> hash function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𝐻</m:t>
                    </m:r>
                  </m:oMath>
                </a14:m>
                <a:r>
                  <a:rPr lang="en-US" b="0" dirty="0" smtClean="0"/>
                  <a:t/>
                </a:r>
                <a:br>
                  <a:rPr lang="en-US" b="0" dirty="0" smtClean="0"/>
                </a:br>
                <a:r>
                  <a:rPr lang="en-US" dirty="0" smtClean="0"/>
                  <a:t>(quantum secure; relative to oracle)</a:t>
                </a:r>
              </a:p>
              <a:p>
                <a:pPr marL="0" indent="0">
                  <a:buNone/>
                </a:pPr>
                <a:r>
                  <a:rPr lang="en-US" b="1" dirty="0" smtClean="0"/>
                  <a:t>Commit proto:</a:t>
                </a:r>
                <a:r>
                  <a:rPr lang="en-US" dirty="0" smtClean="0"/>
                  <a:t>    Pick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𝑢</m:t>
                    </m:r>
                  </m:oMath>
                </a14:m>
                <a:r>
                  <a:rPr lang="en-US" dirty="0" smtClean="0"/>
                  <a:t>.   Send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≔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𝐻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𝑚</m:t>
                    </m:r>
                    <m:d>
                      <m:dPr>
                        <m:begChr m:val="‖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</m:d>
                  </m:oMath>
                </a14:m>
                <a:r>
                  <a:rPr lang="en-US" dirty="0" smtClean="0"/>
                  <a:t>.</a:t>
                </a:r>
              </a:p>
              <a:p>
                <a:pPr marL="0" indent="0">
                  <a:buNone/>
                </a:pPr>
                <a:r>
                  <a:rPr lang="en-US" dirty="0" smtClean="0"/>
                  <a:t>Classical-style </a:t>
                </a:r>
                <a:r>
                  <a:rPr lang="en-US" b="1" dirty="0" smtClean="0"/>
                  <a:t>binding: </a:t>
                </a:r>
                <a:r>
                  <a:rPr lang="en-US" dirty="0" smtClean="0"/>
                  <a:t>Yes</a:t>
                </a:r>
              </a:p>
              <a:p>
                <a:pPr marL="0" indent="0">
                  <a:buNone/>
                </a:pPr>
                <a:r>
                  <a:rPr lang="en-US" dirty="0" smtClean="0"/>
                  <a:t>But: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5800" y="1447800"/>
                <a:ext cx="8001000" cy="4525963"/>
              </a:xfrm>
              <a:blipFill>
                <a:blip r:embed="rId2"/>
                <a:stretch>
                  <a:fillRect l="-1982" t="-16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Computationally binding commitments</a:t>
            </a:r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2623282" y="4114800"/>
            <a:ext cx="1547239" cy="2170093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err="1" smtClean="0">
                <a:solidFill>
                  <a:schemeClr val="tx1"/>
                </a:solidFill>
                <a:latin typeface="Arial Unicode MS"/>
                <a:ea typeface="Arial Unicode MS"/>
                <a:cs typeface="Arial Unicode MS"/>
              </a:rPr>
              <a:t>Adv</a:t>
            </a:r>
            <a:endParaRPr lang="en-US" sz="4400" b="1" dirty="0" smtClean="0">
              <a:solidFill>
                <a:schemeClr val="tx1"/>
              </a:solidFill>
              <a:latin typeface="Arial Unicode MS"/>
              <a:ea typeface="Arial Unicode MS"/>
              <a:cs typeface="Arial Unicode MS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4242937" y="4495800"/>
            <a:ext cx="2462663" cy="0"/>
          </a:xfrm>
          <a:prstGeom prst="straightConnector1">
            <a:avLst/>
          </a:prstGeom>
          <a:ln w="38100">
            <a:solidFill>
              <a:srgbClr val="2D63A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4942491" y="3978800"/>
                <a:ext cx="110979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r>
                  <a:rPr lang="en-US" sz="2400" dirty="0" smtClean="0"/>
                  <a:t> (fake)</a:t>
                </a:r>
                <a:endParaRPr lang="en-US" sz="24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42491" y="3978800"/>
                <a:ext cx="1109791" cy="461665"/>
              </a:xfrm>
              <a:prstGeom prst="rect">
                <a:avLst/>
              </a:prstGeom>
              <a:blipFill>
                <a:blip r:embed="rId3"/>
                <a:stretch>
                  <a:fillRect t="-10667" r="-7143" b="-30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4556999" y="4794487"/>
                <a:ext cx="187628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 (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latin typeface="Cambria Math" panose="02040503050406030204" pitchFamily="18" charset="0"/>
                        </a:rPr>
                        <m:t>random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56999" y="4794487"/>
                <a:ext cx="1876283" cy="461665"/>
              </a:xfrm>
              <a:prstGeom prst="rect">
                <a:avLst/>
              </a:prstGeom>
              <a:blipFill>
                <a:blip r:embed="rId4"/>
                <a:stretch>
                  <a:fillRect r="-977" b="-171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" name="Straight Arrow Connector 9"/>
          <p:cNvCxnSpPr/>
          <p:nvPr/>
        </p:nvCxnSpPr>
        <p:spPr>
          <a:xfrm>
            <a:off x="4242937" y="5903893"/>
            <a:ext cx="2462663" cy="0"/>
          </a:xfrm>
          <a:prstGeom prst="straightConnector1">
            <a:avLst/>
          </a:prstGeom>
          <a:ln w="38100">
            <a:solidFill>
              <a:srgbClr val="2D63A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246722" y="5446693"/>
                <a:ext cx="2458878" cy="95410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𝑢</m:t>
                      </m:r>
                    </m:oMath>
                  </m:oMathPara>
                </a14:m>
                <a:endParaRPr lang="en-US" sz="2400" b="0" dirty="0" smtClean="0"/>
              </a:p>
              <a:p>
                <a:endParaRPr lang="en-US" sz="800" dirty="0" smtClean="0"/>
              </a:p>
              <a:p>
                <a:r>
                  <a:rPr lang="en-US" sz="2400" dirty="0" smtClean="0"/>
                  <a:t>with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𝐻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𝑚</m:t>
                    </m:r>
                    <m:d>
                      <m:dPr>
                        <m:begChr m:val="‖"/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46722" y="5446693"/>
                <a:ext cx="2458878" cy="954107"/>
              </a:xfrm>
              <a:prstGeom prst="rect">
                <a:avLst/>
              </a:prstGeom>
              <a:blipFill>
                <a:blip r:embed="rId5"/>
                <a:stretch>
                  <a:fillRect l="-3970" b="-133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" name="Straight Arrow Connector 13"/>
          <p:cNvCxnSpPr/>
          <p:nvPr/>
        </p:nvCxnSpPr>
        <p:spPr>
          <a:xfrm flipH="1">
            <a:off x="4246722" y="5257800"/>
            <a:ext cx="2458878" cy="0"/>
          </a:xfrm>
          <a:prstGeom prst="straightConnector1">
            <a:avLst/>
          </a:prstGeom>
          <a:ln w="38100">
            <a:solidFill>
              <a:srgbClr val="2D63A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33400" y="2514600"/>
            <a:ext cx="8077200" cy="0"/>
          </a:xfrm>
          <a:prstGeom prst="line">
            <a:avLst/>
          </a:prstGeom>
          <a:ln w="9525">
            <a:solidFill>
              <a:srgbClr val="2D63A2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533400" y="3124200"/>
            <a:ext cx="8077200" cy="0"/>
          </a:xfrm>
          <a:prstGeom prst="line">
            <a:avLst/>
          </a:prstGeom>
          <a:ln w="9525">
            <a:solidFill>
              <a:srgbClr val="2D63A2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533400" y="3733800"/>
            <a:ext cx="8077200" cy="0"/>
          </a:xfrm>
          <a:prstGeom prst="line">
            <a:avLst/>
          </a:prstGeom>
          <a:ln w="9525">
            <a:solidFill>
              <a:srgbClr val="2D63A2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89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definitions needed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/>
          <a:lstStyle/>
          <a:p>
            <a:r>
              <a:rPr lang="en-US" dirty="0" smtClean="0"/>
              <a:t>Classical </a:t>
            </a:r>
            <a:r>
              <a:rPr lang="en-US" dirty="0" err="1" smtClean="0"/>
              <a:t>def</a:t>
            </a:r>
            <a:r>
              <a:rPr lang="en-US" dirty="0" smtClean="0"/>
              <a:t> of computationally binding:</a:t>
            </a:r>
          </a:p>
          <a:p>
            <a:pPr lvl="1"/>
            <a:r>
              <a:rPr lang="en-US" dirty="0" smtClean="0"/>
              <a:t>Not useful for post-quantum crypto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Collision-resistance</a:t>
            </a:r>
          </a:p>
          <a:p>
            <a:pPr lvl="1"/>
            <a:r>
              <a:rPr lang="en-US" dirty="0" smtClean="0"/>
              <a:t>Weaker than expected</a:t>
            </a:r>
          </a:p>
          <a:p>
            <a:pPr lvl="1"/>
            <a:r>
              <a:rPr lang="en-US" dirty="0" smtClean="0"/>
              <a:t>Stronger </a:t>
            </a:r>
            <a:r>
              <a:rPr lang="en-US" dirty="0" err="1" smtClean="0"/>
              <a:t>def</a:t>
            </a:r>
            <a:r>
              <a:rPr lang="en-US" dirty="0" smtClean="0"/>
              <a:t>? (NIST post-quantum competition?)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Computationally binding commitments</a:t>
            </a:r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1524000" y="2514600"/>
            <a:ext cx="5181600" cy="106680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 smtClean="0">
                <a:solidFill>
                  <a:schemeClr val="tx1"/>
                </a:solidFill>
                <a:latin typeface="Arial Unicode MS"/>
                <a:ea typeface="Arial Unicode MS"/>
                <a:cs typeface="Arial Unicode MS"/>
              </a:rPr>
              <a:t>Our proposal:</a:t>
            </a:r>
            <a:br>
              <a:rPr lang="en-US" sz="2400" b="1" dirty="0" smtClean="0">
                <a:solidFill>
                  <a:schemeClr val="tx1"/>
                </a:solidFill>
                <a:latin typeface="Arial Unicode MS"/>
                <a:ea typeface="Arial Unicode MS"/>
                <a:cs typeface="Arial Unicode MS"/>
              </a:rPr>
            </a:br>
            <a:r>
              <a:rPr lang="en-US" sz="2400" b="1" dirty="0" smtClean="0">
                <a:solidFill>
                  <a:schemeClr val="tx1"/>
                </a:solidFill>
                <a:latin typeface="Arial Unicode MS"/>
                <a:ea typeface="Arial Unicode MS"/>
                <a:cs typeface="Arial Unicode MS"/>
              </a:rPr>
              <a:t>“Collapse-binding” commitments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1524000" y="5257800"/>
            <a:ext cx="5181600" cy="106680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 smtClean="0">
                <a:solidFill>
                  <a:schemeClr val="tx1"/>
                </a:solidFill>
                <a:latin typeface="Arial Unicode MS"/>
                <a:ea typeface="Arial Unicode MS"/>
                <a:cs typeface="Arial Unicode MS"/>
              </a:rPr>
              <a:t>Our proposal:</a:t>
            </a:r>
            <a:br>
              <a:rPr lang="en-US" sz="2400" b="1" dirty="0" smtClean="0">
                <a:solidFill>
                  <a:schemeClr val="tx1"/>
                </a:solidFill>
                <a:latin typeface="Arial Unicode MS"/>
                <a:ea typeface="Arial Unicode MS"/>
                <a:cs typeface="Arial Unicode MS"/>
              </a:rPr>
            </a:br>
            <a:r>
              <a:rPr lang="en-US" sz="2400" b="1" dirty="0" smtClean="0">
                <a:solidFill>
                  <a:schemeClr val="tx1"/>
                </a:solidFill>
                <a:latin typeface="Arial Unicode MS"/>
                <a:ea typeface="Arial Unicode MS"/>
                <a:cs typeface="Arial Unicode MS"/>
              </a:rPr>
              <a:t>“Collapsing” hash functions</a:t>
            </a:r>
          </a:p>
        </p:txBody>
      </p:sp>
    </p:spTree>
    <p:extLst>
      <p:ext uri="{BB962C8B-B14F-4D97-AF65-F5344CB8AC3E}">
        <p14:creationId xmlns:p14="http://schemas.microsoft.com/office/powerpoint/2010/main" val="2616932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Existing </a:t>
            </a:r>
            <a:r>
              <a:rPr lang="en-US" dirty="0" err="1" smtClean="0"/>
              <a:t>defs</a:t>
            </a:r>
            <a:r>
              <a:rPr lang="en-US" dirty="0" smtClean="0"/>
              <a:t> (binding)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Various prior </a:t>
            </a:r>
            <a:r>
              <a:rPr lang="en-US" dirty="0" err="1" smtClean="0"/>
              <a:t>def’s</a:t>
            </a:r>
            <a:endParaRPr lang="en-US" dirty="0" smtClean="0"/>
          </a:p>
          <a:p>
            <a:pPr marL="457200" lvl="1" indent="0" algn="ctr">
              <a:buNone/>
            </a:pPr>
            <a:r>
              <a:rPr lang="en-US" dirty="0" smtClean="0"/>
              <a:t>Brassard, </a:t>
            </a:r>
            <a:r>
              <a:rPr lang="en-US" dirty="0" err="1" smtClean="0"/>
              <a:t>Crépeau</a:t>
            </a:r>
            <a:r>
              <a:rPr lang="en-US" dirty="0" smtClean="0"/>
              <a:t>, </a:t>
            </a:r>
            <a:r>
              <a:rPr lang="de-DE" dirty="0" smtClean="0"/>
              <a:t>Damgård, </a:t>
            </a:r>
            <a:r>
              <a:rPr lang="en-US" dirty="0" err="1" smtClean="0"/>
              <a:t>Dumais</a:t>
            </a:r>
            <a:r>
              <a:rPr lang="en-US" dirty="0" smtClean="0"/>
              <a:t>, </a:t>
            </a:r>
            <a:r>
              <a:rPr lang="de-DE" dirty="0" smtClean="0"/>
              <a:t>Fehr, Jozsa, Langlois, Lunemann, </a:t>
            </a:r>
            <a:r>
              <a:rPr lang="en-US" dirty="0" err="1" smtClean="0"/>
              <a:t>Mayers</a:t>
            </a:r>
            <a:r>
              <a:rPr lang="en-US" dirty="0" smtClean="0"/>
              <a:t>, </a:t>
            </a:r>
            <a:r>
              <a:rPr lang="en-US" dirty="0" err="1" smtClean="0"/>
              <a:t>Salvail</a:t>
            </a:r>
            <a:r>
              <a:rPr lang="en-US" dirty="0" smtClean="0"/>
              <a:t>, </a:t>
            </a:r>
            <a:r>
              <a:rPr lang="de-DE" dirty="0" smtClean="0"/>
              <a:t>Schaffner</a:t>
            </a:r>
          </a:p>
          <a:p>
            <a:endParaRPr lang="en-US" sz="1050" dirty="0" smtClean="0"/>
          </a:p>
          <a:p>
            <a:r>
              <a:rPr lang="en-US" dirty="0" smtClean="0"/>
              <a:t>Various problems: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Computationally binding commitments</a:t>
            </a: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295400" y="4114800"/>
            <a:ext cx="3770584" cy="4616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>
            <a:spAutoFit/>
          </a:bodyPr>
          <a:lstStyle/>
          <a:p>
            <a:pPr lvl="1" indent="-457200"/>
            <a:r>
              <a:rPr lang="en-US" sz="2400" dirty="0"/>
              <a:t>Need trapdoors (or even UC)</a:t>
            </a:r>
          </a:p>
        </p:txBody>
      </p:sp>
      <p:sp>
        <p:nvSpPr>
          <p:cNvPr id="10" name="Rectangle 9"/>
          <p:cNvSpPr/>
          <p:nvPr/>
        </p:nvSpPr>
        <p:spPr>
          <a:xfrm>
            <a:off x="609600" y="5105400"/>
            <a:ext cx="3152594" cy="4616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>
            <a:spAutoFit/>
          </a:bodyPr>
          <a:lstStyle/>
          <a:p>
            <a:r>
              <a:rPr lang="en-US" sz="2400" dirty="0"/>
              <a:t>No parallel composition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443712" y="4800600"/>
            <a:ext cx="3379836" cy="4616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>
            <a:spAutoFit/>
          </a:bodyPr>
          <a:lstStyle/>
          <a:p>
            <a:r>
              <a:rPr lang="en-US" sz="2400" dirty="0"/>
              <a:t>Rewinding proofs </a:t>
            </a:r>
            <a:r>
              <a:rPr lang="en-US" sz="2400" dirty="0" smtClean="0"/>
              <a:t>difficult</a:t>
            </a:r>
            <a:endParaRPr lang="en-US" sz="2400" dirty="0"/>
          </a:p>
        </p:txBody>
      </p:sp>
      <p:sp>
        <p:nvSpPr>
          <p:cNvPr id="12" name="Rectangle 11"/>
          <p:cNvSpPr/>
          <p:nvPr/>
        </p:nvSpPr>
        <p:spPr>
          <a:xfrm>
            <a:off x="3989617" y="5634335"/>
            <a:ext cx="4697183" cy="4616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>
            <a:spAutoFit/>
          </a:bodyPr>
          <a:lstStyle/>
          <a:p>
            <a:r>
              <a:rPr lang="en-US" sz="2400" dirty="0"/>
              <a:t>Do not imply knowledge of message</a:t>
            </a:r>
          </a:p>
        </p:txBody>
      </p:sp>
    </p:spTree>
    <p:extLst>
      <p:ext uri="{BB962C8B-B14F-4D97-AF65-F5344CB8AC3E}">
        <p14:creationId xmlns:p14="http://schemas.microsoft.com/office/powerpoint/2010/main" val="2205857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Collapse-binding commitments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371600"/>
                <a:ext cx="8229600" cy="5029200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dirty="0" smtClean="0"/>
                  <a:t>Adv. </a:t>
                </a:r>
                <a:r>
                  <a:rPr lang="en-US" b="1" dirty="0" smtClean="0"/>
                  <a:t>A</a:t>
                </a:r>
                <a:r>
                  <a:rPr lang="en-US" dirty="0" smtClean="0"/>
                  <a:t> outputs commitment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r>
                  <a:rPr lang="en-US" dirty="0" smtClean="0"/>
                  <a:t> (classically), </a:t>
                </a:r>
                <a:br>
                  <a:rPr lang="en-US" dirty="0" smtClean="0"/>
                </a:br>
                <a:r>
                  <a:rPr lang="en-US" dirty="0" smtClean="0"/>
                  <a:t>and </a:t>
                </a:r>
                <a:r>
                  <a:rPr lang="en-US" b="1" dirty="0" smtClean="0"/>
                  <a:t>valid </a:t>
                </a:r>
                <a:r>
                  <a:rPr lang="en-US" dirty="0" smtClean="0"/>
                  <a:t>openings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𝑢</m:t>
                    </m:r>
                  </m:oMath>
                </a14:m>
                <a:r>
                  <a:rPr lang="en-US" dirty="0" smtClean="0"/>
                  <a:t> (in superposition) </a:t>
                </a:r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endParaRPr lang="en-US" sz="2400" dirty="0"/>
              </a:p>
              <a:p>
                <a:pPr marL="0" indent="0">
                  <a:buNone/>
                </a:pPr>
                <a:endParaRPr lang="en-US" sz="2400" dirty="0" smtClean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sz="2800" dirty="0" smtClean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r>
                  <a:rPr lang="en-US" b="1" dirty="0" smtClean="0"/>
                  <a:t>Def: </a:t>
                </a:r>
                <a:r>
                  <a:rPr lang="en-US" dirty="0" smtClean="0"/>
                  <a:t>Collapse-binding = </a:t>
                </a:r>
                <a:r>
                  <a:rPr lang="en-US" b="1" dirty="0" smtClean="0"/>
                  <a:t>A</a:t>
                </a:r>
                <a:r>
                  <a:rPr lang="en-US" dirty="0" smtClean="0"/>
                  <a:t> cannot distinguish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371600"/>
                <a:ext cx="8229600" cy="5029200"/>
              </a:xfrm>
              <a:blipFill>
                <a:blip r:embed="rId2"/>
                <a:stretch>
                  <a:fillRect l="-1852" t="-145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Computationally binding commitments</a:t>
            </a:r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472647" y="3101801"/>
            <a:ext cx="1066800" cy="144780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tx1"/>
                </a:solidFill>
                <a:latin typeface="Arial Unicode MS"/>
                <a:ea typeface="Arial Unicode MS"/>
                <a:cs typeface="Arial Unicode MS"/>
              </a:rPr>
              <a:t>A</a:t>
            </a:r>
          </a:p>
        </p:txBody>
      </p:sp>
      <p:cxnSp>
        <p:nvCxnSpPr>
          <p:cNvPr id="6" name="Elbow Connector 5"/>
          <p:cNvCxnSpPr>
            <a:stCxn id="5" idx="2"/>
          </p:cNvCxnSpPr>
          <p:nvPr/>
        </p:nvCxnSpPr>
        <p:spPr>
          <a:xfrm rot="16200000" flipH="1">
            <a:off x="1293319" y="4262329"/>
            <a:ext cx="423862" cy="998406"/>
          </a:xfrm>
          <a:prstGeom prst="bentConnector2">
            <a:avLst/>
          </a:prstGeom>
          <a:ln w="69850" cmpd="dbl">
            <a:solidFill>
              <a:srgbClr val="2D63A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1539447" y="3406601"/>
            <a:ext cx="898953" cy="0"/>
          </a:xfrm>
          <a:prstGeom prst="straightConnector1">
            <a:avLst/>
          </a:prstGeom>
          <a:ln w="38100">
            <a:solidFill>
              <a:srgbClr val="2D63A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1531806" y="2905780"/>
                <a:ext cx="817595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|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〉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31806" y="2905780"/>
                <a:ext cx="817595" cy="52322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Straight Arrow Connector 8"/>
          <p:cNvCxnSpPr/>
          <p:nvPr/>
        </p:nvCxnSpPr>
        <p:spPr>
          <a:xfrm>
            <a:off x="1539447" y="4244801"/>
            <a:ext cx="898953" cy="0"/>
          </a:xfrm>
          <a:prstGeom prst="straightConnector1">
            <a:avLst/>
          </a:prstGeom>
          <a:ln w="38100">
            <a:solidFill>
              <a:srgbClr val="2D63A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600200" y="3743980"/>
                <a:ext cx="725968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|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〉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0200" y="3743980"/>
                <a:ext cx="725968" cy="52322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Rounded Rectangle 10"/>
          <p:cNvSpPr/>
          <p:nvPr/>
        </p:nvSpPr>
        <p:spPr>
          <a:xfrm>
            <a:off x="2438400" y="3101801"/>
            <a:ext cx="1066800" cy="144780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tx1"/>
                </a:solidFill>
                <a:latin typeface="Arial Unicode MS"/>
                <a:ea typeface="Arial Unicode MS"/>
                <a:cs typeface="Arial Unicode MS"/>
              </a:rPr>
              <a:t>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1919258" y="4660806"/>
                <a:ext cx="442942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dirty="0" smtClean="0"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19258" y="4660806"/>
                <a:ext cx="442942" cy="52322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TextBox 22"/>
          <p:cNvSpPr txBox="1"/>
          <p:nvPr/>
        </p:nvSpPr>
        <p:spPr>
          <a:xfrm>
            <a:off x="3886200" y="3355226"/>
            <a:ext cx="64312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b="1" dirty="0" smtClean="0"/>
              <a:t>or</a:t>
            </a:r>
            <a:endParaRPr lang="en-US" sz="4000" b="1" dirty="0"/>
          </a:p>
        </p:txBody>
      </p:sp>
      <p:grpSp>
        <p:nvGrpSpPr>
          <p:cNvPr id="31" name="Group 30"/>
          <p:cNvGrpSpPr/>
          <p:nvPr/>
        </p:nvGrpSpPr>
        <p:grpSpPr>
          <a:xfrm>
            <a:off x="4800600" y="2905780"/>
            <a:ext cx="3886200" cy="2278246"/>
            <a:chOff x="4800600" y="2905780"/>
            <a:chExt cx="3886200" cy="2278246"/>
          </a:xfrm>
        </p:grpSpPr>
        <p:sp>
          <p:nvSpPr>
            <p:cNvPr id="15" name="Rounded Rectangle 14"/>
            <p:cNvSpPr/>
            <p:nvPr/>
          </p:nvSpPr>
          <p:spPr>
            <a:xfrm>
              <a:off x="4800600" y="3101801"/>
              <a:ext cx="1066800" cy="1447800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b="1" dirty="0" smtClean="0">
                  <a:solidFill>
                    <a:schemeClr val="tx1"/>
                  </a:solidFill>
                  <a:latin typeface="Arial Unicode MS"/>
                  <a:ea typeface="Arial Unicode MS"/>
                  <a:cs typeface="Arial Unicode MS"/>
                </a:rPr>
                <a:t>A</a:t>
              </a:r>
            </a:p>
          </p:txBody>
        </p:sp>
        <p:cxnSp>
          <p:nvCxnSpPr>
            <p:cNvPr id="16" name="Elbow Connector 15"/>
            <p:cNvCxnSpPr>
              <a:stCxn id="15" idx="2"/>
            </p:cNvCxnSpPr>
            <p:nvPr/>
          </p:nvCxnSpPr>
          <p:spPr>
            <a:xfrm rot="16200000" flipH="1">
              <a:off x="5621272" y="4262329"/>
              <a:ext cx="423862" cy="998406"/>
            </a:xfrm>
            <a:prstGeom prst="bentConnector2">
              <a:avLst/>
            </a:prstGeom>
            <a:ln w="69850" cmpd="dbl">
              <a:solidFill>
                <a:srgbClr val="2D63A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/>
            <p:nvPr/>
          </p:nvCxnSpPr>
          <p:spPr>
            <a:xfrm>
              <a:off x="5867400" y="3406601"/>
              <a:ext cx="1752600" cy="0"/>
            </a:xfrm>
            <a:prstGeom prst="straightConnector1">
              <a:avLst/>
            </a:prstGeom>
            <a:ln w="38100">
              <a:solidFill>
                <a:srgbClr val="2D63A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8" name="TextBox 17"/>
                <p:cNvSpPr txBox="1"/>
                <p:nvPr/>
              </p:nvSpPr>
              <p:spPr>
                <a:xfrm>
                  <a:off x="5859759" y="2905780"/>
                  <a:ext cx="817595" cy="52322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|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〉</m:t>
                        </m:r>
                      </m:oMath>
                    </m:oMathPara>
                  </a14:m>
                  <a:endParaRPr lang="en-US" sz="2800" dirty="0"/>
                </a:p>
              </p:txBody>
            </p:sp>
          </mc:Choice>
          <mc:Fallback xmlns="">
            <p:sp>
              <p:nvSpPr>
                <p:cNvPr id="18" name="TextBox 1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859759" y="2905780"/>
                  <a:ext cx="817595" cy="523220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9" name="Straight Arrow Connector 18"/>
            <p:cNvCxnSpPr/>
            <p:nvPr/>
          </p:nvCxnSpPr>
          <p:spPr>
            <a:xfrm>
              <a:off x="5867400" y="4244801"/>
              <a:ext cx="1752600" cy="0"/>
            </a:xfrm>
            <a:prstGeom prst="straightConnector1">
              <a:avLst/>
            </a:prstGeom>
            <a:ln w="38100">
              <a:solidFill>
                <a:srgbClr val="2D63A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0" name="TextBox 19"/>
                <p:cNvSpPr txBox="1"/>
                <p:nvPr/>
              </p:nvSpPr>
              <p:spPr>
                <a:xfrm>
                  <a:off x="5943600" y="3743980"/>
                  <a:ext cx="725968" cy="52322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|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〉</m:t>
                        </m:r>
                      </m:oMath>
                    </m:oMathPara>
                  </a14:m>
                  <a:endParaRPr lang="en-US" sz="2800" dirty="0"/>
                </a:p>
              </p:txBody>
            </p:sp>
          </mc:Choice>
          <mc:Fallback xmlns="">
            <p:sp>
              <p:nvSpPr>
                <p:cNvPr id="20" name="TextBox 1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943600" y="3743980"/>
                  <a:ext cx="725968" cy="523220"/>
                </a:xfrm>
                <a:prstGeom prst="rect">
                  <a:avLst/>
                </a:prstGeom>
                <a:blipFill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1" name="Rounded Rectangle 20"/>
            <p:cNvSpPr/>
            <p:nvPr/>
          </p:nvSpPr>
          <p:spPr>
            <a:xfrm>
              <a:off x="7620000" y="3101801"/>
              <a:ext cx="1066800" cy="1447800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b="1" dirty="0" smtClean="0">
                  <a:solidFill>
                    <a:schemeClr val="tx1"/>
                  </a:solidFill>
                  <a:latin typeface="Arial Unicode MS"/>
                  <a:ea typeface="Arial Unicode MS"/>
                  <a:cs typeface="Arial Unicode MS"/>
                </a:rPr>
                <a:t>A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2" name="TextBox 21"/>
                <p:cNvSpPr txBox="1"/>
                <p:nvPr/>
              </p:nvSpPr>
              <p:spPr>
                <a:xfrm>
                  <a:off x="6247211" y="4660806"/>
                  <a:ext cx="442942" cy="52322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b="0" i="1" dirty="0" smtClean="0">
                            <a:latin typeface="Cambria Math" panose="02040503050406030204" pitchFamily="18" charset="0"/>
                          </a:rPr>
                          <m:t>𝑐</m:t>
                        </m:r>
                      </m:oMath>
                    </m:oMathPara>
                  </a14:m>
                  <a:endParaRPr lang="en-US" sz="2800" dirty="0"/>
                </a:p>
              </p:txBody>
            </p:sp>
          </mc:Choice>
          <mc:Fallback xmlns="">
            <p:sp>
              <p:nvSpPr>
                <p:cNvPr id="22" name="TextBox 2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247211" y="4660806"/>
                  <a:ext cx="442942" cy="523220"/>
                </a:xfrm>
                <a:prstGeom prst="rect">
                  <a:avLst/>
                </a:prstGeom>
                <a:blipFill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9" name="TextBox 28"/>
            <p:cNvSpPr txBox="1"/>
            <p:nvPr/>
          </p:nvSpPr>
          <p:spPr>
            <a:xfrm rot="19736164">
              <a:off x="6545738" y="3076654"/>
              <a:ext cx="1108317" cy="400110"/>
            </a:xfrm>
            <a:prstGeom prst="rect">
              <a:avLst/>
            </a:prstGeom>
            <a:solidFill>
              <a:schemeClr val="bg2"/>
            </a:solidFill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measure</a:t>
              </a:r>
              <a:endParaRPr lang="en-US" sz="20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1491810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5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5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2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this </a:t>
            </a:r>
            <a:r>
              <a:rPr lang="en-US" dirty="0" err="1" smtClean="0"/>
              <a:t>def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Intuition:</a:t>
            </a:r>
          </a:p>
          <a:p>
            <a:pPr marL="280988" lvl="1" indent="-280988"/>
            <a:r>
              <a:rPr lang="en-US" dirty="0" smtClean="0"/>
              <a:t>Adversary cannot produce</a:t>
            </a:r>
            <a:br>
              <a:rPr lang="en-US" dirty="0" smtClean="0"/>
            </a:br>
            <a:r>
              <a:rPr lang="en-US" dirty="0" smtClean="0"/>
              <a:t>several openings in superposition</a:t>
            </a:r>
          </a:p>
          <a:p>
            <a:pPr marL="280988" lvl="1" indent="-280988"/>
            <a:r>
              <a:rPr lang="en-US" dirty="0" smtClean="0"/>
              <a:t>If he could, he’d notice measurement</a:t>
            </a:r>
          </a:p>
          <a:p>
            <a:pPr marL="0" indent="0">
              <a:buNone/>
            </a:pPr>
            <a:r>
              <a:rPr lang="en-US" b="1" dirty="0" smtClean="0"/>
              <a:t>Formally: </a:t>
            </a:r>
          </a:p>
          <a:p>
            <a:pPr marL="280988" lvl="1" indent="-280988"/>
            <a:r>
              <a:rPr lang="en-US" dirty="0" smtClean="0"/>
              <a:t>Weaker than “non-existence of two openings” </a:t>
            </a:r>
            <a:r>
              <a:rPr lang="en-US" sz="2000" dirty="0" smtClean="0"/>
              <a:t>(perfect)</a:t>
            </a:r>
            <a:endParaRPr lang="en-US" dirty="0" smtClean="0"/>
          </a:p>
          <a:p>
            <a:pPr marL="280988" lvl="1" indent="-280988"/>
            <a:r>
              <a:rPr lang="en-US" dirty="0" smtClean="0"/>
              <a:t>Stronger than “hard to find two openings”</a:t>
            </a:r>
            <a:r>
              <a:rPr lang="en-US" sz="2000" dirty="0">
                <a:solidFill>
                  <a:prstClr val="black"/>
                </a:solidFill>
              </a:rPr>
              <a:t> </a:t>
            </a:r>
            <a:r>
              <a:rPr lang="en-US" sz="2000" dirty="0" smtClean="0">
                <a:solidFill>
                  <a:prstClr val="black"/>
                </a:solidFill>
              </a:rPr>
              <a:t>(class.-style)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Computationally binding commitments</a:t>
            </a:r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4554831" y="5128084"/>
            <a:ext cx="4512969" cy="1348916"/>
            <a:chOff x="472647" y="2821826"/>
            <a:chExt cx="8214153" cy="2455190"/>
          </a:xfrm>
        </p:grpSpPr>
        <p:sp>
          <p:nvSpPr>
            <p:cNvPr id="6" name="Rounded Rectangle 5"/>
            <p:cNvSpPr/>
            <p:nvPr/>
          </p:nvSpPr>
          <p:spPr>
            <a:xfrm>
              <a:off x="472647" y="3101801"/>
              <a:ext cx="1066800" cy="1447800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b="1" dirty="0" smtClean="0">
                  <a:solidFill>
                    <a:schemeClr val="tx1"/>
                  </a:solidFill>
                  <a:latin typeface="Arial Unicode MS"/>
                  <a:ea typeface="Arial Unicode MS"/>
                  <a:cs typeface="Arial Unicode MS"/>
                </a:rPr>
                <a:t>A</a:t>
              </a:r>
            </a:p>
          </p:txBody>
        </p:sp>
        <p:cxnSp>
          <p:nvCxnSpPr>
            <p:cNvPr id="7" name="Elbow Connector 6"/>
            <p:cNvCxnSpPr>
              <a:stCxn id="6" idx="2"/>
            </p:cNvCxnSpPr>
            <p:nvPr/>
          </p:nvCxnSpPr>
          <p:spPr>
            <a:xfrm rot="16200000" flipH="1">
              <a:off x="1293319" y="4262329"/>
              <a:ext cx="423862" cy="998406"/>
            </a:xfrm>
            <a:prstGeom prst="bentConnector2">
              <a:avLst/>
            </a:prstGeom>
            <a:ln w="69850" cmpd="dbl">
              <a:solidFill>
                <a:srgbClr val="2D63A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/>
            <p:nvPr/>
          </p:nvCxnSpPr>
          <p:spPr>
            <a:xfrm>
              <a:off x="1539447" y="3406601"/>
              <a:ext cx="898953" cy="0"/>
            </a:xfrm>
            <a:prstGeom prst="straightConnector1">
              <a:avLst/>
            </a:prstGeom>
            <a:ln w="38100">
              <a:solidFill>
                <a:srgbClr val="2D63A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" name="TextBox 8"/>
                <p:cNvSpPr txBox="1"/>
                <p:nvPr/>
              </p:nvSpPr>
              <p:spPr>
                <a:xfrm>
                  <a:off x="1531807" y="2821826"/>
                  <a:ext cx="1078601" cy="67222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|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〉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9" name="Text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531807" y="2821826"/>
                  <a:ext cx="1078601" cy="672229"/>
                </a:xfrm>
                <a:prstGeom prst="rect">
                  <a:avLst/>
                </a:prstGeom>
                <a:blipFill>
                  <a:blip r:embed="rId2"/>
                  <a:stretch>
                    <a:fillRect b="-13115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0" name="Straight Arrow Connector 9"/>
            <p:cNvCxnSpPr/>
            <p:nvPr/>
          </p:nvCxnSpPr>
          <p:spPr>
            <a:xfrm>
              <a:off x="1539447" y="4244801"/>
              <a:ext cx="898953" cy="0"/>
            </a:xfrm>
            <a:prstGeom prst="straightConnector1">
              <a:avLst/>
            </a:prstGeom>
            <a:ln w="38100">
              <a:solidFill>
                <a:srgbClr val="2D63A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" name="TextBox 10"/>
                <p:cNvSpPr txBox="1"/>
                <p:nvPr/>
              </p:nvSpPr>
              <p:spPr>
                <a:xfrm>
                  <a:off x="1552314" y="3660026"/>
                  <a:ext cx="971115" cy="67222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|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〉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1" name="TextBox 1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552314" y="3660026"/>
                  <a:ext cx="971115" cy="672229"/>
                </a:xfrm>
                <a:prstGeom prst="rect">
                  <a:avLst/>
                </a:prstGeom>
                <a:blipFill>
                  <a:blip r:embed="rId3"/>
                  <a:stretch>
                    <a:fillRect l="-2273" b="-13333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2" name="Rounded Rectangle 11"/>
            <p:cNvSpPr/>
            <p:nvPr/>
          </p:nvSpPr>
          <p:spPr>
            <a:xfrm>
              <a:off x="2438400" y="3101801"/>
              <a:ext cx="1066800" cy="1447800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b="1" dirty="0" smtClean="0">
                  <a:solidFill>
                    <a:schemeClr val="tx1"/>
                  </a:solidFill>
                  <a:latin typeface="Arial Unicode MS"/>
                  <a:ea typeface="Arial Unicode MS"/>
                  <a:cs typeface="Arial Unicode MS"/>
                </a:rPr>
                <a:t>A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" name="TextBox 12"/>
                <p:cNvSpPr txBox="1"/>
                <p:nvPr/>
              </p:nvSpPr>
              <p:spPr>
                <a:xfrm>
                  <a:off x="1919258" y="4660807"/>
                  <a:ext cx="604772" cy="61620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600" b="0" i="1" dirty="0" smtClean="0">
                            <a:latin typeface="Cambria Math" panose="02040503050406030204" pitchFamily="18" charset="0"/>
                          </a:rPr>
                          <m:t>𝑐</m:t>
                        </m:r>
                      </m:oMath>
                    </m:oMathPara>
                  </a14:m>
                  <a:endParaRPr lang="en-US" sz="1600" dirty="0"/>
                </a:p>
              </p:txBody>
            </p:sp>
          </mc:Choice>
          <mc:Fallback xmlns="">
            <p:sp>
              <p:nvSpPr>
                <p:cNvPr id="13" name="Text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919258" y="4660807"/>
                  <a:ext cx="604772" cy="616209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4" name="Rounded Rectangle 13"/>
            <p:cNvSpPr/>
            <p:nvPr/>
          </p:nvSpPr>
          <p:spPr>
            <a:xfrm>
              <a:off x="4800600" y="3101801"/>
              <a:ext cx="1066800" cy="1447800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b="1" dirty="0" smtClean="0">
                  <a:solidFill>
                    <a:schemeClr val="tx1"/>
                  </a:solidFill>
                  <a:latin typeface="Arial Unicode MS"/>
                  <a:ea typeface="Arial Unicode MS"/>
                  <a:cs typeface="Arial Unicode MS"/>
                </a:rPr>
                <a:t>A</a:t>
              </a:r>
            </a:p>
          </p:txBody>
        </p:sp>
        <p:cxnSp>
          <p:nvCxnSpPr>
            <p:cNvPr id="15" name="Elbow Connector 14"/>
            <p:cNvCxnSpPr>
              <a:stCxn id="14" idx="2"/>
            </p:cNvCxnSpPr>
            <p:nvPr/>
          </p:nvCxnSpPr>
          <p:spPr>
            <a:xfrm rot="16200000" flipH="1">
              <a:off x="5621272" y="4262329"/>
              <a:ext cx="423862" cy="998406"/>
            </a:xfrm>
            <a:prstGeom prst="bentConnector2">
              <a:avLst/>
            </a:prstGeom>
            <a:ln w="69850" cmpd="dbl">
              <a:solidFill>
                <a:srgbClr val="2D63A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/>
            <p:nvPr/>
          </p:nvCxnSpPr>
          <p:spPr>
            <a:xfrm>
              <a:off x="5867400" y="3406601"/>
              <a:ext cx="1752600" cy="0"/>
            </a:xfrm>
            <a:prstGeom prst="straightConnector1">
              <a:avLst/>
            </a:prstGeom>
            <a:ln w="38100">
              <a:solidFill>
                <a:srgbClr val="2D63A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7" name="TextBox 16"/>
                <p:cNvSpPr txBox="1"/>
                <p:nvPr/>
              </p:nvSpPr>
              <p:spPr>
                <a:xfrm>
                  <a:off x="5859760" y="2821826"/>
                  <a:ext cx="1078601" cy="67222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|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〉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7" name="TextBox 1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859760" y="2821826"/>
                  <a:ext cx="1078601" cy="672229"/>
                </a:xfrm>
                <a:prstGeom prst="rect">
                  <a:avLst/>
                </a:prstGeom>
                <a:blipFill>
                  <a:blip r:embed="rId5"/>
                  <a:stretch>
                    <a:fillRect b="-13115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8" name="Straight Arrow Connector 17"/>
            <p:cNvCxnSpPr/>
            <p:nvPr/>
          </p:nvCxnSpPr>
          <p:spPr>
            <a:xfrm>
              <a:off x="5867400" y="4244801"/>
              <a:ext cx="1752600" cy="0"/>
            </a:xfrm>
            <a:prstGeom prst="straightConnector1">
              <a:avLst/>
            </a:prstGeom>
            <a:ln w="38100">
              <a:solidFill>
                <a:srgbClr val="2D63A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9" name="TextBox 18"/>
                <p:cNvSpPr txBox="1"/>
                <p:nvPr/>
              </p:nvSpPr>
              <p:spPr>
                <a:xfrm>
                  <a:off x="5880267" y="3660026"/>
                  <a:ext cx="971115" cy="67222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|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〉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9" name="TextBox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880267" y="3660026"/>
                  <a:ext cx="971115" cy="672229"/>
                </a:xfrm>
                <a:prstGeom prst="rect">
                  <a:avLst/>
                </a:prstGeom>
                <a:blipFill>
                  <a:blip r:embed="rId6"/>
                  <a:stretch>
                    <a:fillRect l="-3448" b="-13333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0" name="Rounded Rectangle 19"/>
            <p:cNvSpPr/>
            <p:nvPr/>
          </p:nvSpPr>
          <p:spPr>
            <a:xfrm>
              <a:off x="7620000" y="3101801"/>
              <a:ext cx="1066800" cy="1447800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b="1" dirty="0" smtClean="0">
                  <a:solidFill>
                    <a:schemeClr val="tx1"/>
                  </a:solidFill>
                  <a:latin typeface="Arial Unicode MS"/>
                  <a:ea typeface="Arial Unicode MS"/>
                  <a:cs typeface="Arial Unicode MS"/>
                </a:rPr>
                <a:t>A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1" name="TextBox 20"/>
                <p:cNvSpPr txBox="1"/>
                <p:nvPr/>
              </p:nvSpPr>
              <p:spPr>
                <a:xfrm>
                  <a:off x="6247211" y="4660807"/>
                  <a:ext cx="604772" cy="61620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600" b="0" i="1" dirty="0" smtClean="0">
                            <a:latin typeface="Cambria Math" panose="02040503050406030204" pitchFamily="18" charset="0"/>
                          </a:rPr>
                          <m:t>𝑐</m:t>
                        </m:r>
                      </m:oMath>
                    </m:oMathPara>
                  </a14:m>
                  <a:endParaRPr lang="en-US" sz="1600" dirty="0"/>
                </a:p>
              </p:txBody>
            </p:sp>
          </mc:Choice>
          <mc:Fallback xmlns="">
            <p:sp>
              <p:nvSpPr>
                <p:cNvPr id="21" name="TextBox 2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247211" y="4660807"/>
                  <a:ext cx="604772" cy="616209"/>
                </a:xfrm>
                <a:prstGeom prst="rect">
                  <a:avLst/>
                </a:prstGeom>
                <a:blipFill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2" name="TextBox 21"/>
            <p:cNvSpPr txBox="1"/>
            <p:nvPr/>
          </p:nvSpPr>
          <p:spPr>
            <a:xfrm>
              <a:off x="3790243" y="3465878"/>
              <a:ext cx="835035" cy="8402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b="1" dirty="0" smtClean="0"/>
                <a:t>or</a:t>
              </a:r>
              <a:endParaRPr lang="en-US" sz="2400" b="1" dirty="0"/>
            </a:p>
          </p:txBody>
        </p:sp>
        <p:sp>
          <p:nvSpPr>
            <p:cNvPr id="23" name="TextBox 22"/>
            <p:cNvSpPr txBox="1"/>
            <p:nvPr/>
          </p:nvSpPr>
          <p:spPr>
            <a:xfrm rot="19736164">
              <a:off x="6430117" y="3024622"/>
              <a:ext cx="1339557" cy="504172"/>
            </a:xfrm>
            <a:prstGeom prst="rect">
              <a:avLst/>
            </a:prstGeom>
            <a:solidFill>
              <a:schemeClr val="bg2"/>
            </a:solidFill>
          </p:spPr>
          <p:txBody>
            <a:bodyPr wrap="none" rtlCol="0">
              <a:spAutoFit/>
            </a:bodyPr>
            <a:lstStyle/>
            <a:p>
              <a:r>
                <a:rPr lang="en-US" sz="1200" b="1" dirty="0" smtClean="0"/>
                <a:t>measure</a:t>
              </a:r>
              <a:endParaRPr lang="en-US" sz="1200" b="1" dirty="0"/>
            </a:p>
          </p:txBody>
        </p:sp>
      </p:grpSp>
      <p:sp>
        <p:nvSpPr>
          <p:cNvPr id="24" name="Rectangle 23"/>
          <p:cNvSpPr/>
          <p:nvPr/>
        </p:nvSpPr>
        <p:spPr>
          <a:xfrm>
            <a:off x="4419600" y="5069485"/>
            <a:ext cx="4724400" cy="1480539"/>
          </a:xfrm>
          <a:prstGeom prst="rect">
            <a:avLst/>
          </a:prstGeom>
          <a:noFill/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  <a:latin typeface="Arial Unicode MS"/>
              <a:ea typeface="Arial Unicode MS"/>
              <a:cs typeface="Arial Unicode MS"/>
            </a:endParaRPr>
          </a:p>
        </p:txBody>
      </p:sp>
      <p:sp>
        <p:nvSpPr>
          <p:cNvPr id="25" name="Right Brace 24"/>
          <p:cNvSpPr/>
          <p:nvPr/>
        </p:nvSpPr>
        <p:spPr>
          <a:xfrm>
            <a:off x="6912544" y="2057400"/>
            <a:ext cx="250256" cy="1371600"/>
          </a:xfrm>
          <a:prstGeom prst="rightBrace">
            <a:avLst/>
          </a:prstGeom>
          <a:ln w="38100">
            <a:solidFill>
              <a:srgbClr val="C0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C0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225725" y="2448580"/>
            <a:ext cx="143840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C00000"/>
                </a:solidFill>
              </a:rPr>
              <a:t>k</a:t>
            </a:r>
            <a:r>
              <a:rPr lang="en-US" sz="2800" dirty="0" smtClean="0">
                <a:solidFill>
                  <a:srgbClr val="C00000"/>
                </a:solidFill>
              </a:rPr>
              <a:t>ind of…</a:t>
            </a:r>
            <a:endParaRPr lang="en-US" sz="28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100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25" grpId="0" animBg="1"/>
      <p:bldP spid="2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Properties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524000"/>
                <a:ext cx="8229600" cy="4724400"/>
              </a:xfrm>
            </p:spPr>
            <p:txBody>
              <a:bodyPr>
                <a:normAutofit/>
              </a:bodyPr>
              <a:lstStyle/>
              <a:p>
                <a:pPr marL="0" indent="0">
                  <a:spcAft>
                    <a:spcPts val="1200"/>
                  </a:spcAft>
                  <a:buNone/>
                  <a:tabLst>
                    <a:tab pos="2682875" algn="l"/>
                  </a:tabLst>
                </a:pPr>
                <a:r>
                  <a:rPr lang="en-US" dirty="0" smtClean="0"/>
                  <a:t>Perfect binding	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⟹</m:t>
                    </m:r>
                  </m:oMath>
                </a14:m>
                <a:r>
                  <a:rPr lang="en-US" dirty="0" smtClean="0"/>
                  <a:t> collapse-binding</a:t>
                </a:r>
                <a:br>
                  <a:rPr lang="en-US" dirty="0" smtClean="0"/>
                </a:br>
                <a:r>
                  <a:rPr lang="en-US" dirty="0" smtClean="0"/>
                  <a:t>	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⟹</m:t>
                    </m:r>
                  </m:oMath>
                </a14:m>
                <a:r>
                  <a:rPr lang="en-US" dirty="0" smtClean="0"/>
                  <a:t> classical-style binding</a:t>
                </a:r>
              </a:p>
              <a:p>
                <a:pPr marL="0" indent="0">
                  <a:spcAft>
                    <a:spcPts val="1200"/>
                  </a:spcAft>
                  <a:buNone/>
                </a:pPr>
                <a:r>
                  <a:rPr lang="en-US" dirty="0" smtClean="0"/>
                  <a:t>Avoids “change of mind”</a:t>
                </a:r>
              </a:p>
              <a:p>
                <a:pPr marL="0" indent="0">
                  <a:spcAft>
                    <a:spcPts val="1200"/>
                  </a:spcAft>
                  <a:buNone/>
                </a:pPr>
                <a:r>
                  <a:rPr lang="en-US" dirty="0" smtClean="0"/>
                  <a:t>Composes in parallel</a:t>
                </a:r>
              </a:p>
              <a:p>
                <a:pPr marL="0" indent="0">
                  <a:buNone/>
                </a:pPr>
                <a:r>
                  <a:rPr lang="en-US" dirty="0" smtClean="0"/>
                  <a:t>Rewinding friendly</a:t>
                </a:r>
              </a:p>
              <a:p>
                <a:pPr lvl="1">
                  <a:spcAft>
                    <a:spcPts val="1200"/>
                  </a:spcAft>
                </a:pPr>
                <a:r>
                  <a:rPr lang="en-US" dirty="0" smtClean="0"/>
                  <a:t>gives ZK arguments of knowledge</a:t>
                </a:r>
              </a:p>
              <a:p>
                <a:pPr marL="0" indent="0">
                  <a:spcAft>
                    <a:spcPts val="1200"/>
                  </a:spcAft>
                  <a:buNone/>
                </a:pPr>
                <a:r>
                  <a:rPr lang="en-US" dirty="0" smtClean="0"/>
                  <a:t>Simple constructions from “collapsing” hashes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524000"/>
                <a:ext cx="8229600" cy="4724400"/>
              </a:xfrm>
              <a:blipFill>
                <a:blip r:embed="rId2"/>
                <a:stretch>
                  <a:fillRect l="-1852" t="-1548" b="-1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Computationally binding commitments</a:t>
            </a:r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457200" y="2667000"/>
            <a:ext cx="8153400" cy="0"/>
          </a:xfrm>
          <a:prstGeom prst="line">
            <a:avLst/>
          </a:prstGeom>
          <a:ln w="9525">
            <a:solidFill>
              <a:srgbClr val="2D63A2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457200" y="3429000"/>
            <a:ext cx="8153400" cy="0"/>
          </a:xfrm>
          <a:prstGeom prst="line">
            <a:avLst/>
          </a:prstGeom>
          <a:ln w="9525">
            <a:solidFill>
              <a:srgbClr val="2D63A2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457200" y="4191000"/>
            <a:ext cx="8153400" cy="0"/>
          </a:xfrm>
          <a:prstGeom prst="line">
            <a:avLst/>
          </a:prstGeom>
          <a:ln w="9525">
            <a:solidFill>
              <a:srgbClr val="2D63A2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457200" y="5410200"/>
            <a:ext cx="8153400" cy="0"/>
          </a:xfrm>
          <a:prstGeom prst="line">
            <a:avLst/>
          </a:prstGeom>
          <a:ln w="9525">
            <a:solidFill>
              <a:srgbClr val="2D63A2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31"/>
          <p:cNvSpPr/>
          <p:nvPr/>
        </p:nvSpPr>
        <p:spPr>
          <a:xfrm>
            <a:off x="8001000" y="1730514"/>
            <a:ext cx="59503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>
                <a:solidFill>
                  <a:schemeClr val="accent3"/>
                </a:solidFill>
              </a:rPr>
              <a:t>✔</a:t>
            </a:r>
          </a:p>
        </p:txBody>
      </p:sp>
      <p:sp>
        <p:nvSpPr>
          <p:cNvPr id="33" name="Rectangle 32"/>
          <p:cNvSpPr/>
          <p:nvPr/>
        </p:nvSpPr>
        <p:spPr>
          <a:xfrm>
            <a:off x="8001000" y="2709130"/>
            <a:ext cx="59503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>
                <a:solidFill>
                  <a:schemeClr val="accent3"/>
                </a:solidFill>
              </a:rPr>
              <a:t>✔</a:t>
            </a:r>
          </a:p>
        </p:txBody>
      </p:sp>
      <p:sp>
        <p:nvSpPr>
          <p:cNvPr id="34" name="Rectangle 33"/>
          <p:cNvSpPr/>
          <p:nvPr/>
        </p:nvSpPr>
        <p:spPr>
          <a:xfrm>
            <a:off x="8001000" y="3466682"/>
            <a:ext cx="59503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>
                <a:solidFill>
                  <a:schemeClr val="accent3"/>
                </a:solidFill>
              </a:rPr>
              <a:t>✔</a:t>
            </a:r>
          </a:p>
        </p:txBody>
      </p:sp>
      <p:sp>
        <p:nvSpPr>
          <p:cNvPr id="35" name="Rectangle 34"/>
          <p:cNvSpPr/>
          <p:nvPr/>
        </p:nvSpPr>
        <p:spPr>
          <a:xfrm>
            <a:off x="8001000" y="4400689"/>
            <a:ext cx="59503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>
                <a:solidFill>
                  <a:schemeClr val="accent3"/>
                </a:solidFill>
              </a:rPr>
              <a:t>✔</a:t>
            </a:r>
          </a:p>
        </p:txBody>
      </p:sp>
      <p:sp>
        <p:nvSpPr>
          <p:cNvPr id="36" name="Rectangle 35"/>
          <p:cNvSpPr/>
          <p:nvPr/>
        </p:nvSpPr>
        <p:spPr>
          <a:xfrm>
            <a:off x="8015565" y="5715000"/>
            <a:ext cx="59503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>
                <a:solidFill>
                  <a:schemeClr val="accent3"/>
                </a:solidFill>
              </a:rPr>
              <a:t>✔</a:t>
            </a:r>
          </a:p>
        </p:txBody>
      </p:sp>
    </p:spTree>
    <p:extLst>
      <p:ext uri="{BB962C8B-B14F-4D97-AF65-F5344CB8AC3E}">
        <p14:creationId xmlns:p14="http://schemas.microsoft.com/office/powerpoint/2010/main" val="4242129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3" grpId="0"/>
      <p:bldP spid="34" grpId="0"/>
      <p:bldP spid="35" grpId="0"/>
      <p:bldP spid="3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2">
            <a:lumMod val="20000"/>
            <a:lumOff val="80000"/>
          </a:schemeClr>
        </a:solidFill>
      </a:spPr>
      <a:bodyPr rtlCol="0" anchor="ctr"/>
      <a:lstStyle>
        <a:defPPr algn="ctr">
          <a:defRPr dirty="0" smtClean="0">
            <a:solidFill>
              <a:schemeClr val="tx1"/>
            </a:solidFill>
            <a:latin typeface="Arial Unicode MS"/>
            <a:ea typeface="Arial Unicode MS"/>
            <a:cs typeface="Arial Unicode MS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38100">
          <a:solidFill>
            <a:srgbClr val="2D63A2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6413</TotalTime>
  <Words>380</Words>
  <Application>Microsoft Office PowerPoint</Application>
  <PresentationFormat>On-screen Show (4:3)</PresentationFormat>
  <Paragraphs>157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Arial Unicode MS</vt:lpstr>
      <vt:lpstr>Calibri</vt:lpstr>
      <vt:lpstr>Cambria Math</vt:lpstr>
      <vt:lpstr>Office Theme</vt:lpstr>
      <vt:lpstr>Computationally binding quantum commitments</vt:lpstr>
      <vt:lpstr>Scope of this talk:  Commitments</vt:lpstr>
      <vt:lpstr>Classical definitions</vt:lpstr>
      <vt:lpstr>Classical-style binding: no good</vt:lpstr>
      <vt:lpstr>New definitions needed</vt:lpstr>
      <vt:lpstr>Existing defs (binding)</vt:lpstr>
      <vt:lpstr>Collapse-binding commitments</vt:lpstr>
      <vt:lpstr>Why this def?</vt:lpstr>
      <vt:lpstr>Properties</vt:lpstr>
      <vt:lpstr>Collapsing hash functions</vt:lpstr>
      <vt:lpstr>Collapsing hash functions (ctd.)</vt:lpstr>
      <vt:lpstr>Open questions</vt:lpstr>
      <vt:lpstr>PowerPoint Presentation</vt:lpstr>
    </vt:vector>
  </TitlesOfParts>
  <Company>University of Tartu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Dominique Unruh</dc:creator>
  <cp:lastModifiedBy>Dominique Unruh</cp:lastModifiedBy>
  <cp:revision>351</cp:revision>
  <dcterms:created xsi:type="dcterms:W3CDTF">2011-05-15T08:34:47Z</dcterms:created>
  <dcterms:modified xsi:type="dcterms:W3CDTF">2016-09-20T17:19:21Z</dcterms:modified>
</cp:coreProperties>
</file>